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5" r:id="rId1"/>
  </p:sldMasterIdLst>
  <p:notesMasterIdLst>
    <p:notesMasterId r:id="rId59"/>
  </p:notesMasterIdLst>
  <p:sldIdLst>
    <p:sldId id="4952" r:id="rId2"/>
    <p:sldId id="257" r:id="rId3"/>
    <p:sldId id="256" r:id="rId4"/>
    <p:sldId id="262" r:id="rId5"/>
    <p:sldId id="4953" r:id="rId6"/>
    <p:sldId id="4954" r:id="rId7"/>
    <p:sldId id="4955" r:id="rId8"/>
    <p:sldId id="4956" r:id="rId9"/>
    <p:sldId id="4957" r:id="rId10"/>
    <p:sldId id="4958" r:id="rId11"/>
    <p:sldId id="4959" r:id="rId12"/>
    <p:sldId id="4960" r:id="rId13"/>
    <p:sldId id="4961" r:id="rId14"/>
    <p:sldId id="4962" r:id="rId15"/>
    <p:sldId id="4963" r:id="rId16"/>
    <p:sldId id="4964" r:id="rId17"/>
    <p:sldId id="4965" r:id="rId18"/>
    <p:sldId id="4966" r:id="rId19"/>
    <p:sldId id="4967" r:id="rId20"/>
    <p:sldId id="4968" r:id="rId21"/>
    <p:sldId id="4969" r:id="rId22"/>
    <p:sldId id="4970" r:id="rId23"/>
    <p:sldId id="4971" r:id="rId24"/>
    <p:sldId id="4972" r:id="rId25"/>
    <p:sldId id="4973" r:id="rId26"/>
    <p:sldId id="4974" r:id="rId27"/>
    <p:sldId id="4975" r:id="rId28"/>
    <p:sldId id="4976" r:id="rId29"/>
    <p:sldId id="4977" r:id="rId30"/>
    <p:sldId id="4978" r:id="rId31"/>
    <p:sldId id="4979" r:id="rId32"/>
    <p:sldId id="4980" r:id="rId33"/>
    <p:sldId id="4981" r:id="rId34"/>
    <p:sldId id="4982" r:id="rId35"/>
    <p:sldId id="4983" r:id="rId36"/>
    <p:sldId id="4984" r:id="rId37"/>
    <p:sldId id="4985" r:id="rId38"/>
    <p:sldId id="4986" r:id="rId39"/>
    <p:sldId id="4987" r:id="rId40"/>
    <p:sldId id="4988" r:id="rId41"/>
    <p:sldId id="4989" r:id="rId42"/>
    <p:sldId id="5007" r:id="rId43"/>
    <p:sldId id="4990" r:id="rId44"/>
    <p:sldId id="4991" r:id="rId45"/>
    <p:sldId id="4992" r:id="rId46"/>
    <p:sldId id="4993" r:id="rId47"/>
    <p:sldId id="4994" r:id="rId48"/>
    <p:sldId id="4995" r:id="rId49"/>
    <p:sldId id="4996" r:id="rId50"/>
    <p:sldId id="4997" r:id="rId51"/>
    <p:sldId id="4998" r:id="rId52"/>
    <p:sldId id="5004" r:id="rId53"/>
    <p:sldId id="5005" r:id="rId54"/>
    <p:sldId id="4999" r:id="rId55"/>
    <p:sldId id="5000" r:id="rId56"/>
    <p:sldId id="5001" r:id="rId57"/>
    <p:sldId id="5002" r:id="rId58"/>
  </p:sldIdLst>
  <p:sldSz cx="12192000" cy="6858000"/>
  <p:notesSz cx="6797675" cy="9926638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EFFB"/>
    <a:srgbClr val="F4EFFB"/>
    <a:srgbClr val="E5E3FF"/>
    <a:srgbClr val="F1F612"/>
    <a:srgbClr val="4BFC0C"/>
    <a:srgbClr val="2A1304"/>
    <a:srgbClr val="5C2A08"/>
    <a:srgbClr val="66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9672" autoAdjust="0"/>
    <p:restoredTop sz="55289" autoAdjust="0"/>
  </p:normalViewPr>
  <p:slideViewPr>
    <p:cSldViewPr snapToGrid="0">
      <p:cViewPr varScale="1">
        <p:scale>
          <a:sx n="67" d="100"/>
          <a:sy n="67" d="100"/>
        </p:scale>
        <p:origin x="1238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113" d="100"/>
          <a:sy n="113" d="100"/>
        </p:scale>
        <p:origin x="5152" y="5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46400" cy="49688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49689" y="1"/>
            <a:ext cx="2946400" cy="49688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BCC66D-F2E4-47FC-BB84-B636D4116CA1}" type="datetimeFigureOut">
              <a:rPr lang="de-CH" smtClean="0"/>
              <a:t>30.08.2024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425450" y="1243013"/>
            <a:ext cx="5946775" cy="3346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451" y="4776789"/>
            <a:ext cx="5438775" cy="39084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429750"/>
            <a:ext cx="2946400" cy="49688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49689" y="9429750"/>
            <a:ext cx="2946400" cy="49688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C5C0BC-BD97-46EC-88C5-9D3D58B4C980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361915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2f1860d3ab9_0_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2f1860d3ab9_0_211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101850" y="1001713"/>
            <a:ext cx="8899525" cy="50069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/>
              <a:t>To</a:t>
            </a:r>
            <a:r>
              <a:rPr lang="de-CH" dirty="0"/>
              <a:t> bring </a:t>
            </a:r>
            <a:r>
              <a:rPr lang="de-CH" dirty="0" err="1"/>
              <a:t>everyone</a:t>
            </a:r>
            <a:r>
              <a:rPr lang="de-CH" dirty="0"/>
              <a:t> on </a:t>
            </a:r>
            <a:r>
              <a:rPr lang="de-CH" dirty="0" err="1"/>
              <a:t>the</a:t>
            </a:r>
            <a:r>
              <a:rPr lang="de-CH" dirty="0"/>
              <a:t> same </a:t>
            </a:r>
            <a:r>
              <a:rPr lang="de-CH" dirty="0" err="1"/>
              <a:t>page</a:t>
            </a:r>
            <a:r>
              <a:rPr lang="de-CH" dirty="0"/>
              <a:t> </a:t>
            </a:r>
            <a:r>
              <a:rPr lang="de-CH" dirty="0" err="1"/>
              <a:t>here’s</a:t>
            </a:r>
            <a:r>
              <a:rPr lang="de-CH" dirty="0"/>
              <a:t> a </a:t>
            </a:r>
            <a:r>
              <a:rPr lang="de-CH" dirty="0" err="1"/>
              <a:t>short</a:t>
            </a:r>
            <a:r>
              <a:rPr lang="de-CH" dirty="0"/>
              <a:t> </a:t>
            </a:r>
            <a:r>
              <a:rPr lang="de-CH" dirty="0" err="1"/>
              <a:t>overview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how</a:t>
            </a:r>
            <a:r>
              <a:rPr lang="de-CH" dirty="0"/>
              <a:t> </a:t>
            </a:r>
            <a:r>
              <a:rPr lang="de-CH" dirty="0" err="1"/>
              <a:t>decoder</a:t>
            </a:r>
            <a:r>
              <a:rPr lang="de-CH" dirty="0"/>
              <a:t> </a:t>
            </a:r>
            <a:r>
              <a:rPr lang="de-CH" dirty="0" err="1"/>
              <a:t>models</a:t>
            </a:r>
            <a:r>
              <a:rPr lang="de-CH" dirty="0"/>
              <a:t> </a:t>
            </a:r>
            <a:r>
              <a:rPr lang="de-CH" dirty="0" err="1"/>
              <a:t>work</a:t>
            </a:r>
            <a:r>
              <a:rPr lang="de-CH" dirty="0"/>
              <a:t>:</a:t>
            </a:r>
          </a:p>
          <a:p>
            <a:endParaRPr lang="de-CH" dirty="0"/>
          </a:p>
          <a:p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are</a:t>
            </a:r>
            <a:r>
              <a:rPr lang="de-CH" dirty="0"/>
              <a:t> </a:t>
            </a:r>
            <a:r>
              <a:rPr lang="de-CH" dirty="0" err="1"/>
              <a:t>given</a:t>
            </a:r>
            <a:r>
              <a:rPr lang="de-CH" dirty="0"/>
              <a:t> </a:t>
            </a:r>
            <a:r>
              <a:rPr lang="de-CH" dirty="0" err="1"/>
              <a:t>string</a:t>
            </a:r>
            <a:r>
              <a:rPr lang="de-CH" dirty="0"/>
              <a:t> </a:t>
            </a:r>
            <a:r>
              <a:rPr lang="de-CH" dirty="0" err="1"/>
              <a:t>containing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users</a:t>
            </a:r>
            <a:r>
              <a:rPr lang="de-CH" dirty="0"/>
              <a:t> </a:t>
            </a:r>
            <a:r>
              <a:rPr lang="de-CH" dirty="0" err="1"/>
              <a:t>input</a:t>
            </a:r>
            <a:r>
              <a:rPr lang="de-CH" dirty="0"/>
              <a:t>, </a:t>
            </a:r>
            <a:r>
              <a:rPr lang="de-CH" dirty="0" err="1"/>
              <a:t>here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question</a:t>
            </a:r>
            <a:r>
              <a:rPr lang="de-CH" dirty="0"/>
              <a:t> «</a:t>
            </a:r>
            <a:r>
              <a:rPr lang="de-CH" dirty="0" err="1"/>
              <a:t>what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pluvia</a:t>
            </a:r>
            <a:r>
              <a:rPr lang="de-CH" dirty="0"/>
              <a:t>».</a:t>
            </a:r>
          </a:p>
          <a:p>
            <a:r>
              <a:rPr lang="de-CH" dirty="0"/>
              <a:t>This </a:t>
            </a:r>
            <a:r>
              <a:rPr lang="de-CH" dirty="0" err="1"/>
              <a:t>string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called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context</a:t>
            </a:r>
            <a:r>
              <a:rPr lang="de-CH" dirty="0"/>
              <a:t>.</a:t>
            </a:r>
          </a:p>
          <a:p>
            <a:r>
              <a:rPr lang="de-CH" dirty="0" err="1"/>
              <a:t>Besides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actual</a:t>
            </a:r>
            <a:r>
              <a:rPr lang="de-CH" dirty="0"/>
              <a:t> </a:t>
            </a:r>
            <a:r>
              <a:rPr lang="de-CH" dirty="0" err="1"/>
              <a:t>question</a:t>
            </a:r>
            <a:r>
              <a:rPr lang="de-CH" dirty="0"/>
              <a:t> </a:t>
            </a:r>
            <a:r>
              <a:rPr lang="de-CH" dirty="0" err="1"/>
              <a:t>it</a:t>
            </a:r>
            <a:r>
              <a:rPr lang="de-CH" dirty="0"/>
              <a:t> </a:t>
            </a:r>
            <a:r>
              <a:rPr lang="de-CH" dirty="0" err="1"/>
              <a:t>typically</a:t>
            </a:r>
            <a:r>
              <a:rPr lang="de-CH" dirty="0"/>
              <a:t> also </a:t>
            </a:r>
            <a:r>
              <a:rPr lang="de-CH" dirty="0" err="1"/>
              <a:t>contains</a:t>
            </a:r>
            <a:r>
              <a:rPr lang="de-CH" dirty="0"/>
              <a:t> </a:t>
            </a:r>
            <a:r>
              <a:rPr lang="de-CH" dirty="0" err="1"/>
              <a:t>instructions</a:t>
            </a:r>
            <a:r>
              <a:rPr lang="de-CH" dirty="0"/>
              <a:t> like «</a:t>
            </a:r>
            <a:r>
              <a:rPr lang="de-CH" dirty="0" err="1"/>
              <a:t>answer</a:t>
            </a:r>
            <a:r>
              <a:rPr lang="de-CH" dirty="0"/>
              <a:t> in </a:t>
            </a:r>
            <a:r>
              <a:rPr lang="de-CH" dirty="0" err="1"/>
              <a:t>french</a:t>
            </a:r>
            <a:r>
              <a:rPr lang="de-CH" dirty="0"/>
              <a:t>» </a:t>
            </a:r>
            <a:r>
              <a:rPr lang="de-CH" dirty="0" err="1"/>
              <a:t>or</a:t>
            </a:r>
            <a:r>
              <a:rPr lang="de-CH" dirty="0"/>
              <a:t> «</a:t>
            </a:r>
            <a:r>
              <a:rPr lang="de-CH" dirty="0" err="1"/>
              <a:t>answer</a:t>
            </a:r>
            <a:r>
              <a:rPr lang="de-CH" dirty="0"/>
              <a:t> in </a:t>
            </a:r>
            <a:r>
              <a:rPr lang="de-CH" dirty="0" err="1"/>
              <a:t>the</a:t>
            </a:r>
            <a:r>
              <a:rPr lang="de-CH" dirty="0"/>
              <a:t> style </a:t>
            </a:r>
            <a:r>
              <a:rPr lang="de-CH" dirty="0" err="1"/>
              <a:t>of</a:t>
            </a:r>
            <a:r>
              <a:rPr lang="de-CH" dirty="0"/>
              <a:t> a «</a:t>
            </a:r>
            <a:r>
              <a:rPr lang="de-CH" dirty="0" err="1"/>
              <a:t>medivial</a:t>
            </a:r>
            <a:r>
              <a:rPr lang="de-CH" dirty="0"/>
              <a:t> </a:t>
            </a:r>
            <a:r>
              <a:rPr lang="de-CH" dirty="0" err="1"/>
              <a:t>aristocrat</a:t>
            </a:r>
            <a:r>
              <a:rPr lang="de-CH" dirty="0"/>
              <a:t>».</a:t>
            </a:r>
          </a:p>
          <a:p>
            <a:endParaRPr lang="de-CH" dirty="0"/>
          </a:p>
          <a:p>
            <a:r>
              <a:rPr lang="de-CH" dirty="0"/>
              <a:t>The </a:t>
            </a:r>
            <a:r>
              <a:rPr lang="de-CH" dirty="0" err="1"/>
              <a:t>context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transformed</a:t>
            </a:r>
            <a:r>
              <a:rPr lang="de-CH" dirty="0"/>
              <a:t> in </a:t>
            </a:r>
            <a:r>
              <a:rPr lang="de-CH" dirty="0" err="1"/>
              <a:t>to</a:t>
            </a:r>
            <a:r>
              <a:rPr lang="de-CH" dirty="0"/>
              <a:t> a </a:t>
            </a:r>
            <a:r>
              <a:rPr lang="de-CH" dirty="0" err="1"/>
              <a:t>sequence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integers</a:t>
            </a:r>
            <a:r>
              <a:rPr lang="de-CH" dirty="0"/>
              <a:t> and </a:t>
            </a:r>
            <a:r>
              <a:rPr lang="de-CH" dirty="0" err="1"/>
              <a:t>sent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model</a:t>
            </a:r>
            <a:r>
              <a:rPr lang="de-CH" dirty="0"/>
              <a:t>.</a:t>
            </a:r>
          </a:p>
          <a:p>
            <a:r>
              <a:rPr lang="de-CH" dirty="0" err="1"/>
              <a:t>Which</a:t>
            </a:r>
            <a:r>
              <a:rPr lang="de-CH" dirty="0"/>
              <a:t> </a:t>
            </a:r>
            <a:r>
              <a:rPr lang="de-CH" dirty="0" err="1"/>
              <a:t>processes</a:t>
            </a:r>
            <a:r>
              <a:rPr lang="de-CH" dirty="0"/>
              <a:t> </a:t>
            </a:r>
            <a:r>
              <a:rPr lang="de-CH" dirty="0" err="1"/>
              <a:t>it</a:t>
            </a:r>
            <a:r>
              <a:rPr lang="de-CH" dirty="0"/>
              <a:t> and </a:t>
            </a:r>
            <a:r>
              <a:rPr lang="de-CH" dirty="0" err="1"/>
              <a:t>holding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result</a:t>
            </a:r>
            <a:r>
              <a:rPr lang="de-CH" dirty="0"/>
              <a:t> in an internal </a:t>
            </a:r>
            <a:r>
              <a:rPr lang="de-CH" dirty="0" err="1"/>
              <a:t>hidden</a:t>
            </a:r>
            <a:r>
              <a:rPr lang="de-CH" dirty="0"/>
              <a:t> </a:t>
            </a:r>
            <a:r>
              <a:rPr lang="de-CH" dirty="0" err="1"/>
              <a:t>state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/>
              <a:t>The </a:t>
            </a:r>
            <a:r>
              <a:rPr lang="de-CH" dirty="0" err="1"/>
              <a:t>model</a:t>
            </a:r>
            <a:r>
              <a:rPr lang="de-CH" dirty="0"/>
              <a:t> </a:t>
            </a:r>
            <a:r>
              <a:rPr lang="de-CH" dirty="0" err="1"/>
              <a:t>then</a:t>
            </a:r>
            <a:r>
              <a:rPr lang="de-CH" dirty="0"/>
              <a:t> </a:t>
            </a:r>
            <a:r>
              <a:rPr lang="de-CH" dirty="0" err="1"/>
              <a:t>generates</a:t>
            </a:r>
            <a:r>
              <a:rPr lang="de-CH" dirty="0"/>
              <a:t> an </a:t>
            </a:r>
            <a:r>
              <a:rPr lang="de-CH" dirty="0" err="1"/>
              <a:t>output</a:t>
            </a:r>
            <a:r>
              <a:rPr lang="de-CH" dirty="0"/>
              <a:t> </a:t>
            </a:r>
            <a:r>
              <a:rPr lang="de-CH" dirty="0" err="1"/>
              <a:t>vector</a:t>
            </a:r>
            <a:r>
              <a:rPr lang="de-CH" dirty="0"/>
              <a:t> </a:t>
            </a:r>
            <a:r>
              <a:rPr lang="de-CH" dirty="0" err="1"/>
              <a:t>which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transformed</a:t>
            </a:r>
            <a:r>
              <a:rPr lang="de-CH" dirty="0"/>
              <a:t> </a:t>
            </a:r>
            <a:r>
              <a:rPr lang="de-CH" dirty="0" err="1"/>
              <a:t>into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first</a:t>
            </a:r>
            <a:r>
              <a:rPr lang="de-CH" dirty="0"/>
              <a:t> </a:t>
            </a:r>
            <a:r>
              <a:rPr lang="de-CH" dirty="0" err="1"/>
              <a:t>output</a:t>
            </a:r>
            <a:r>
              <a:rPr lang="de-CH" dirty="0"/>
              <a:t> </a:t>
            </a:r>
            <a:r>
              <a:rPr lang="de-CH" dirty="0" err="1"/>
              <a:t>word</a:t>
            </a:r>
            <a:r>
              <a:rPr lang="de-CH" dirty="0"/>
              <a:t>.</a:t>
            </a:r>
          </a:p>
          <a:p>
            <a:r>
              <a:rPr lang="de-CH" dirty="0"/>
              <a:t>This </a:t>
            </a:r>
            <a:r>
              <a:rPr lang="de-CH" dirty="0" err="1"/>
              <a:t>word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called</a:t>
            </a:r>
            <a:r>
              <a:rPr lang="de-CH" dirty="0"/>
              <a:t> a </a:t>
            </a:r>
            <a:r>
              <a:rPr lang="de-CH" dirty="0" err="1"/>
              <a:t>token</a:t>
            </a:r>
            <a:r>
              <a:rPr lang="de-CH" dirty="0"/>
              <a:t>.</a:t>
            </a:r>
          </a:p>
          <a:p>
            <a:r>
              <a:rPr lang="de-CH" dirty="0"/>
              <a:t>A </a:t>
            </a:r>
            <a:r>
              <a:rPr lang="de-CH" dirty="0" err="1"/>
              <a:t>token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typically</a:t>
            </a:r>
            <a:r>
              <a:rPr lang="de-CH" dirty="0"/>
              <a:t> a </a:t>
            </a:r>
            <a:r>
              <a:rPr lang="de-CH" dirty="0" err="1"/>
              <a:t>single</a:t>
            </a:r>
            <a:r>
              <a:rPr lang="de-CH" dirty="0"/>
              <a:t> </a:t>
            </a:r>
            <a:r>
              <a:rPr lang="de-CH" dirty="0" err="1"/>
              <a:t>word</a:t>
            </a:r>
            <a:r>
              <a:rPr lang="de-CH" dirty="0"/>
              <a:t> </a:t>
            </a:r>
            <a:r>
              <a:rPr lang="de-CH" dirty="0" err="1"/>
              <a:t>or</a:t>
            </a:r>
            <a:r>
              <a:rPr lang="de-CH" dirty="0"/>
              <a:t> a </a:t>
            </a:r>
            <a:r>
              <a:rPr lang="de-CH" dirty="0" err="1"/>
              <a:t>word</a:t>
            </a:r>
            <a:r>
              <a:rPr lang="de-CH" dirty="0"/>
              <a:t>-fragment. In </a:t>
            </a:r>
            <a:r>
              <a:rPr lang="de-CH" dirty="0" err="1"/>
              <a:t>our</a:t>
            </a:r>
            <a:r>
              <a:rPr lang="de-CH" dirty="0"/>
              <a:t> </a:t>
            </a:r>
            <a:r>
              <a:rPr lang="de-CH" dirty="0" err="1"/>
              <a:t>case</a:t>
            </a:r>
            <a:r>
              <a:rPr lang="de-CH" dirty="0"/>
              <a:t> just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word</a:t>
            </a:r>
            <a:r>
              <a:rPr lang="de-CH" dirty="0"/>
              <a:t> «</a:t>
            </a:r>
            <a:r>
              <a:rPr lang="de-CH" dirty="0" err="1"/>
              <a:t>pluvia</a:t>
            </a:r>
            <a:r>
              <a:rPr lang="de-CH" dirty="0"/>
              <a:t>».</a:t>
            </a:r>
          </a:p>
          <a:p>
            <a:endParaRPr lang="de-CH" dirty="0"/>
          </a:p>
          <a:p>
            <a:r>
              <a:rPr lang="de-CH" dirty="0"/>
              <a:t>The </a:t>
            </a:r>
            <a:r>
              <a:rPr lang="de-CH" dirty="0" err="1"/>
              <a:t>output</a:t>
            </a:r>
            <a:r>
              <a:rPr lang="de-CH" dirty="0"/>
              <a:t> </a:t>
            </a:r>
            <a:r>
              <a:rPr lang="de-CH" dirty="0" err="1"/>
              <a:t>token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then</a:t>
            </a:r>
            <a:r>
              <a:rPr lang="de-CH" dirty="0"/>
              <a:t> </a:t>
            </a:r>
            <a:r>
              <a:rPr lang="de-CH" dirty="0" err="1"/>
              <a:t>sent</a:t>
            </a:r>
            <a:r>
              <a:rPr lang="de-CH" dirty="0"/>
              <a:t> back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model</a:t>
            </a:r>
            <a:r>
              <a:rPr lang="de-CH" dirty="0"/>
              <a:t>, </a:t>
            </a:r>
            <a:r>
              <a:rPr lang="de-CH" dirty="0" err="1"/>
              <a:t>which</a:t>
            </a:r>
            <a:r>
              <a:rPr lang="de-CH" dirty="0"/>
              <a:t> </a:t>
            </a:r>
            <a:r>
              <a:rPr lang="de-CH" dirty="0" err="1"/>
              <a:t>uses</a:t>
            </a:r>
            <a:r>
              <a:rPr lang="de-CH" dirty="0"/>
              <a:t> </a:t>
            </a:r>
            <a:r>
              <a:rPr lang="de-CH" dirty="0" err="1"/>
              <a:t>it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update ist internal </a:t>
            </a:r>
            <a:r>
              <a:rPr lang="de-CH" dirty="0" err="1"/>
              <a:t>state</a:t>
            </a:r>
            <a:r>
              <a:rPr lang="de-CH" dirty="0"/>
              <a:t>.</a:t>
            </a:r>
          </a:p>
          <a:p>
            <a:r>
              <a:rPr lang="de-CH" dirty="0" err="1"/>
              <a:t>We</a:t>
            </a:r>
            <a:r>
              <a:rPr lang="de-CH" dirty="0"/>
              <a:t> also </a:t>
            </a:r>
            <a:r>
              <a:rPr lang="de-CH" dirty="0" err="1"/>
              <a:t>record</a:t>
            </a:r>
            <a:r>
              <a:rPr lang="de-CH" dirty="0"/>
              <a:t> </a:t>
            </a:r>
            <a:r>
              <a:rPr lang="de-CH" dirty="0" err="1"/>
              <a:t>it</a:t>
            </a:r>
            <a:r>
              <a:rPr lang="de-CH" dirty="0"/>
              <a:t> </a:t>
            </a:r>
            <a:r>
              <a:rPr lang="de-CH" dirty="0" err="1"/>
              <a:t>as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first</a:t>
            </a:r>
            <a:r>
              <a:rPr lang="de-CH" dirty="0"/>
              <a:t> </a:t>
            </a:r>
            <a:r>
              <a:rPr lang="de-CH" dirty="0" err="1"/>
              <a:t>word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our</a:t>
            </a:r>
            <a:r>
              <a:rPr lang="de-CH" dirty="0"/>
              <a:t> </a:t>
            </a:r>
            <a:r>
              <a:rPr lang="de-CH" dirty="0" err="1"/>
              <a:t>answer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/>
              <a:t>Given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new</a:t>
            </a:r>
            <a:r>
              <a:rPr lang="de-CH" dirty="0"/>
              <a:t> and </a:t>
            </a:r>
            <a:r>
              <a:rPr lang="de-CH" dirty="0" err="1"/>
              <a:t>updated</a:t>
            </a:r>
            <a:r>
              <a:rPr lang="de-CH" dirty="0"/>
              <a:t> </a:t>
            </a:r>
            <a:r>
              <a:rPr lang="de-CH" dirty="0" err="1"/>
              <a:t>hidden</a:t>
            </a:r>
            <a:r>
              <a:rPr lang="de-CH" dirty="0"/>
              <a:t> </a:t>
            </a:r>
            <a:r>
              <a:rPr lang="de-CH" dirty="0" err="1"/>
              <a:t>state</a:t>
            </a:r>
            <a:r>
              <a:rPr lang="de-CH" dirty="0"/>
              <a:t>,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model</a:t>
            </a:r>
            <a:r>
              <a:rPr lang="de-CH" dirty="0"/>
              <a:t> </a:t>
            </a:r>
            <a:r>
              <a:rPr lang="de-CH" dirty="0" err="1"/>
              <a:t>generates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next</a:t>
            </a:r>
            <a:r>
              <a:rPr lang="de-CH" dirty="0"/>
              <a:t> </a:t>
            </a:r>
            <a:r>
              <a:rPr lang="de-CH" dirty="0" err="1"/>
              <a:t>output</a:t>
            </a:r>
            <a:r>
              <a:rPr lang="de-CH" dirty="0"/>
              <a:t> </a:t>
            </a:r>
            <a:r>
              <a:rPr lang="de-CH" dirty="0" err="1"/>
              <a:t>vector</a:t>
            </a:r>
            <a:r>
              <a:rPr lang="de-CH" dirty="0"/>
              <a:t>, </a:t>
            </a:r>
            <a:r>
              <a:rPr lang="de-CH" dirty="0" err="1"/>
              <a:t>resulting</a:t>
            </a:r>
            <a:r>
              <a:rPr lang="de-CH" dirty="0"/>
              <a:t> in a </a:t>
            </a:r>
            <a:r>
              <a:rPr lang="de-CH" dirty="0" err="1"/>
              <a:t>new</a:t>
            </a:r>
            <a:r>
              <a:rPr lang="de-CH" dirty="0"/>
              <a:t> </a:t>
            </a:r>
            <a:r>
              <a:rPr lang="de-CH" dirty="0" err="1"/>
              <a:t>output</a:t>
            </a:r>
            <a:r>
              <a:rPr lang="de-CH" dirty="0"/>
              <a:t> </a:t>
            </a:r>
            <a:r>
              <a:rPr lang="de-CH" dirty="0" err="1"/>
              <a:t>taken</a:t>
            </a:r>
            <a:r>
              <a:rPr lang="de-CH" dirty="0"/>
              <a:t>. Here «</a:t>
            </a:r>
            <a:r>
              <a:rPr lang="de-CH" dirty="0" err="1"/>
              <a:t>is</a:t>
            </a:r>
            <a:r>
              <a:rPr lang="de-CH" dirty="0"/>
              <a:t>».</a:t>
            </a:r>
          </a:p>
          <a:p>
            <a:r>
              <a:rPr lang="de-CH" dirty="0" err="1"/>
              <a:t>Again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output</a:t>
            </a:r>
            <a:r>
              <a:rPr lang="de-CH" dirty="0"/>
              <a:t> </a:t>
            </a:r>
            <a:r>
              <a:rPr lang="de-CH" dirty="0" err="1"/>
              <a:t>token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sent</a:t>
            </a:r>
            <a:r>
              <a:rPr lang="de-CH" dirty="0"/>
              <a:t> back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model</a:t>
            </a:r>
            <a:r>
              <a:rPr lang="de-CH" dirty="0"/>
              <a:t>, </a:t>
            </a:r>
            <a:r>
              <a:rPr lang="de-CH" dirty="0" err="1"/>
              <a:t>which</a:t>
            </a:r>
            <a:r>
              <a:rPr lang="de-CH" dirty="0"/>
              <a:t> </a:t>
            </a:r>
            <a:r>
              <a:rPr lang="de-CH" dirty="0" err="1"/>
              <a:t>updates</a:t>
            </a:r>
            <a:r>
              <a:rPr lang="de-CH" dirty="0"/>
              <a:t> ist internal </a:t>
            </a:r>
            <a:r>
              <a:rPr lang="de-CH" dirty="0" err="1"/>
              <a:t>hidden</a:t>
            </a:r>
            <a:r>
              <a:rPr lang="de-CH" dirty="0"/>
              <a:t> </a:t>
            </a:r>
            <a:r>
              <a:rPr lang="de-CH" dirty="0" err="1"/>
              <a:t>state</a:t>
            </a:r>
            <a:r>
              <a:rPr lang="de-CH" dirty="0"/>
              <a:t>.</a:t>
            </a:r>
          </a:p>
          <a:p>
            <a:r>
              <a:rPr lang="de-CH" dirty="0"/>
              <a:t>And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add</a:t>
            </a:r>
            <a:r>
              <a:rPr lang="de-CH" dirty="0"/>
              <a:t> </a:t>
            </a:r>
            <a:r>
              <a:rPr lang="de-CH" dirty="0" err="1"/>
              <a:t>it</a:t>
            </a:r>
            <a:r>
              <a:rPr lang="de-CH" dirty="0"/>
              <a:t> </a:t>
            </a:r>
            <a:r>
              <a:rPr lang="de-CH" dirty="0" err="1"/>
              <a:t>as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second</a:t>
            </a:r>
            <a:r>
              <a:rPr lang="de-CH" dirty="0"/>
              <a:t> </a:t>
            </a:r>
            <a:r>
              <a:rPr lang="de-CH" dirty="0" err="1"/>
              <a:t>word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our</a:t>
            </a:r>
            <a:r>
              <a:rPr lang="de-CH" dirty="0"/>
              <a:t> </a:t>
            </a:r>
            <a:r>
              <a:rPr lang="de-CH" dirty="0" err="1"/>
              <a:t>answer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/>
              <a:t>Like </a:t>
            </a:r>
            <a:r>
              <a:rPr lang="de-CH" dirty="0" err="1"/>
              <a:t>this</a:t>
            </a:r>
            <a:r>
              <a:rPr lang="de-CH" dirty="0"/>
              <a:t>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keep</a:t>
            </a:r>
            <a:r>
              <a:rPr lang="de-CH" dirty="0"/>
              <a:t> on </a:t>
            </a:r>
            <a:r>
              <a:rPr lang="de-CH" dirty="0" err="1"/>
              <a:t>generating</a:t>
            </a:r>
            <a:r>
              <a:rPr lang="de-CH" dirty="0"/>
              <a:t> </a:t>
            </a:r>
            <a:r>
              <a:rPr lang="de-CH" dirty="0" err="1"/>
              <a:t>our</a:t>
            </a:r>
            <a:r>
              <a:rPr lang="de-CH" dirty="0"/>
              <a:t> </a:t>
            </a:r>
            <a:r>
              <a:rPr lang="de-CH" dirty="0" err="1"/>
              <a:t>answer</a:t>
            </a:r>
            <a:r>
              <a:rPr lang="de-CH" dirty="0"/>
              <a:t>.</a:t>
            </a:r>
          </a:p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792B22-0A4D-40E2-BA2B-1A26559F0B88}" type="slidenum">
              <a:rPr lang="de-DE" smtClean="0"/>
              <a:t>11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833127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101850" y="1001713"/>
            <a:ext cx="8899525" cy="50069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792B22-0A4D-40E2-BA2B-1A26559F0B88}" type="slidenum">
              <a:rPr lang="de-DE" smtClean="0"/>
              <a:t>12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988028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101850" y="1001713"/>
            <a:ext cx="8899525" cy="50069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792B22-0A4D-40E2-BA2B-1A26559F0B88}" type="slidenum">
              <a:rPr lang="de-DE" smtClean="0"/>
              <a:t>13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99257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101850" y="1001713"/>
            <a:ext cx="8899525" cy="50069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792B22-0A4D-40E2-BA2B-1A26559F0B88}" type="slidenum">
              <a:rPr lang="de-DE" smtClean="0"/>
              <a:t>14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838054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101850" y="1001713"/>
            <a:ext cx="8899525" cy="50069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The </a:t>
            </a:r>
            <a:r>
              <a:rPr lang="de-CH" dirty="0" err="1"/>
              <a:t>english</a:t>
            </a:r>
            <a:r>
              <a:rPr lang="de-CH" dirty="0"/>
              <a:t> </a:t>
            </a:r>
            <a:r>
              <a:rPr lang="de-CH" dirty="0" err="1"/>
              <a:t>language</a:t>
            </a:r>
            <a:r>
              <a:rPr lang="de-CH" dirty="0"/>
              <a:t> </a:t>
            </a:r>
            <a:r>
              <a:rPr lang="de-CH" dirty="0" err="1"/>
              <a:t>has</a:t>
            </a:r>
            <a:r>
              <a:rPr lang="de-CH" dirty="0"/>
              <a:t> – </a:t>
            </a:r>
            <a:r>
              <a:rPr lang="de-CH" dirty="0" err="1"/>
              <a:t>according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gpt</a:t>
            </a:r>
            <a:r>
              <a:rPr lang="de-CH" dirty="0"/>
              <a:t> – </a:t>
            </a:r>
            <a:r>
              <a:rPr lang="de-CH" dirty="0" err="1"/>
              <a:t>about</a:t>
            </a:r>
            <a:r>
              <a:rPr lang="de-CH" dirty="0"/>
              <a:t> 50000 different </a:t>
            </a:r>
            <a:r>
              <a:rPr lang="de-CH" dirty="0" err="1"/>
              <a:t>tokens</a:t>
            </a:r>
            <a:r>
              <a:rPr lang="de-CH" dirty="0"/>
              <a:t>.</a:t>
            </a:r>
          </a:p>
          <a:p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can</a:t>
            </a:r>
            <a:r>
              <a:rPr lang="de-CH" dirty="0"/>
              <a:t> </a:t>
            </a:r>
            <a:r>
              <a:rPr lang="de-CH" dirty="0" err="1"/>
              <a:t>thus</a:t>
            </a:r>
            <a:r>
              <a:rPr lang="de-CH" dirty="0"/>
              <a:t> </a:t>
            </a:r>
            <a:r>
              <a:rPr lang="de-CH" dirty="0" err="1"/>
              <a:t>represent</a:t>
            </a:r>
            <a:r>
              <a:rPr lang="de-CH" dirty="0"/>
              <a:t> </a:t>
            </a:r>
            <a:r>
              <a:rPr lang="de-CH" dirty="0" err="1"/>
              <a:t>each</a:t>
            </a:r>
            <a:r>
              <a:rPr lang="de-CH" dirty="0"/>
              <a:t> </a:t>
            </a:r>
            <a:r>
              <a:rPr lang="de-CH" dirty="0" err="1"/>
              <a:t>token</a:t>
            </a:r>
            <a:r>
              <a:rPr lang="de-CH" dirty="0"/>
              <a:t> </a:t>
            </a:r>
            <a:r>
              <a:rPr lang="de-CH" dirty="0" err="1"/>
              <a:t>by</a:t>
            </a:r>
            <a:r>
              <a:rPr lang="de-CH" dirty="0"/>
              <a:t> </a:t>
            </a:r>
            <a:r>
              <a:rPr lang="de-CH" dirty="0" err="1"/>
              <a:t>unique</a:t>
            </a:r>
            <a:r>
              <a:rPr lang="de-CH" dirty="0"/>
              <a:t> </a:t>
            </a:r>
            <a:r>
              <a:rPr lang="de-CH" dirty="0" err="1"/>
              <a:t>token</a:t>
            </a:r>
            <a:r>
              <a:rPr lang="de-CH" dirty="0"/>
              <a:t> </a:t>
            </a:r>
            <a:r>
              <a:rPr lang="de-CH" dirty="0" err="1"/>
              <a:t>id</a:t>
            </a:r>
            <a:r>
              <a:rPr lang="de-CH" dirty="0"/>
              <a:t>, </a:t>
            </a:r>
            <a:r>
              <a:rPr lang="de-CH" dirty="0" err="1"/>
              <a:t>namely</a:t>
            </a:r>
            <a:r>
              <a:rPr lang="de-CH" dirty="0"/>
              <a:t> a </a:t>
            </a:r>
            <a:r>
              <a:rPr lang="de-CH" dirty="0" err="1"/>
              <a:t>number</a:t>
            </a:r>
            <a:r>
              <a:rPr lang="de-CH" dirty="0"/>
              <a:t> </a:t>
            </a:r>
            <a:r>
              <a:rPr lang="de-CH" dirty="0" err="1"/>
              <a:t>between</a:t>
            </a:r>
            <a:r>
              <a:rPr lang="de-CH" dirty="0"/>
              <a:t> 0 and 50000.</a:t>
            </a:r>
          </a:p>
          <a:p>
            <a:r>
              <a:rPr lang="de-CH" dirty="0"/>
              <a:t>The </a:t>
            </a:r>
            <a:r>
              <a:rPr lang="de-CH" dirty="0" err="1"/>
              <a:t>model</a:t>
            </a:r>
            <a:r>
              <a:rPr lang="de-CH" dirty="0"/>
              <a:t> </a:t>
            </a:r>
            <a:r>
              <a:rPr lang="de-CH" dirty="0" err="1"/>
              <a:t>actually</a:t>
            </a:r>
            <a:r>
              <a:rPr lang="de-CH" dirty="0"/>
              <a:t> just </a:t>
            </a:r>
            <a:r>
              <a:rPr lang="de-CH" dirty="0" err="1"/>
              <a:t>generates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token</a:t>
            </a:r>
            <a:r>
              <a:rPr lang="de-CH" dirty="0"/>
              <a:t> id.</a:t>
            </a:r>
          </a:p>
          <a:p>
            <a:endParaRPr lang="de-CH" dirty="0"/>
          </a:p>
          <a:p>
            <a:r>
              <a:rPr lang="de-CH" dirty="0" err="1"/>
              <a:t>Clearly</a:t>
            </a:r>
            <a:r>
              <a:rPr lang="de-CH" dirty="0"/>
              <a:t>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can</a:t>
            </a:r>
            <a:r>
              <a:rPr lang="de-CH" dirty="0"/>
              <a:t> also </a:t>
            </a:r>
            <a:r>
              <a:rPr lang="de-CH" dirty="0" err="1"/>
              <a:t>represent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input</a:t>
            </a:r>
            <a:r>
              <a:rPr lang="de-CH" dirty="0"/>
              <a:t> </a:t>
            </a:r>
            <a:r>
              <a:rPr lang="de-CH" dirty="0" err="1"/>
              <a:t>string</a:t>
            </a:r>
            <a:r>
              <a:rPr lang="de-CH" dirty="0"/>
              <a:t> </a:t>
            </a:r>
            <a:r>
              <a:rPr lang="de-CH" dirty="0" err="1"/>
              <a:t>as</a:t>
            </a:r>
            <a:r>
              <a:rPr lang="de-CH" dirty="0"/>
              <a:t> a simple </a:t>
            </a:r>
            <a:r>
              <a:rPr lang="de-CH" dirty="0" err="1"/>
              <a:t>sequence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token</a:t>
            </a:r>
            <a:r>
              <a:rPr lang="de-CH" dirty="0"/>
              <a:t> </a:t>
            </a:r>
            <a:r>
              <a:rPr lang="de-CH" dirty="0" err="1"/>
              <a:t>ids</a:t>
            </a:r>
            <a:r>
              <a:rPr lang="de-CH" dirty="0"/>
              <a:t>, </a:t>
            </a:r>
            <a:r>
              <a:rPr lang="de-CH" dirty="0" err="1"/>
              <a:t>which</a:t>
            </a:r>
            <a:r>
              <a:rPr lang="de-CH" dirty="0"/>
              <a:t>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feed</a:t>
            </a:r>
            <a:r>
              <a:rPr lang="de-CH" dirty="0"/>
              <a:t> </a:t>
            </a:r>
            <a:r>
              <a:rPr lang="de-CH" dirty="0" err="1"/>
              <a:t>into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model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/>
              <a:t>The </a:t>
            </a:r>
            <a:r>
              <a:rPr lang="de-CH" dirty="0" err="1"/>
              <a:t>model</a:t>
            </a:r>
            <a:r>
              <a:rPr lang="de-CH" dirty="0"/>
              <a:t> </a:t>
            </a:r>
            <a:r>
              <a:rPr lang="de-CH" dirty="0" err="1"/>
              <a:t>actually</a:t>
            </a:r>
            <a:r>
              <a:rPr lang="de-CH" dirty="0"/>
              <a:t> </a:t>
            </a:r>
            <a:r>
              <a:rPr lang="de-CH" dirty="0" err="1"/>
              <a:t>produces</a:t>
            </a:r>
            <a:r>
              <a:rPr lang="de-CH" dirty="0"/>
              <a:t> an </a:t>
            </a:r>
            <a:r>
              <a:rPr lang="de-CH" dirty="0" err="1"/>
              <a:t>output</a:t>
            </a:r>
            <a:r>
              <a:rPr lang="de-CH" dirty="0"/>
              <a:t> </a:t>
            </a:r>
            <a:r>
              <a:rPr lang="de-CH" dirty="0" err="1"/>
              <a:t>vector</a:t>
            </a:r>
            <a:r>
              <a:rPr lang="de-CH" dirty="0"/>
              <a:t>, </a:t>
            </a:r>
            <a:r>
              <a:rPr lang="de-CH" dirty="0" err="1"/>
              <a:t>which</a:t>
            </a:r>
            <a:r>
              <a:rPr lang="de-CH" dirty="0"/>
              <a:t> </a:t>
            </a:r>
            <a:r>
              <a:rPr lang="de-CH" dirty="0" err="1"/>
              <a:t>contains</a:t>
            </a:r>
            <a:r>
              <a:rPr lang="de-CH" dirty="0"/>
              <a:t> </a:t>
            </a:r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each</a:t>
            </a:r>
            <a:r>
              <a:rPr lang="de-CH" dirty="0"/>
              <a:t> </a:t>
            </a:r>
            <a:r>
              <a:rPr lang="de-CH" dirty="0" err="1"/>
              <a:t>token</a:t>
            </a:r>
            <a:r>
              <a:rPr lang="de-CH" dirty="0"/>
              <a:t> a score </a:t>
            </a:r>
            <a:r>
              <a:rPr lang="de-CH" dirty="0" err="1"/>
              <a:t>that</a:t>
            </a:r>
            <a:r>
              <a:rPr lang="de-CH" dirty="0"/>
              <a:t> </a:t>
            </a:r>
            <a:r>
              <a:rPr lang="de-CH" dirty="0" err="1"/>
              <a:t>this</a:t>
            </a:r>
            <a:r>
              <a:rPr lang="de-CH" dirty="0"/>
              <a:t> </a:t>
            </a:r>
            <a:r>
              <a:rPr lang="de-CH" dirty="0" err="1"/>
              <a:t>token</a:t>
            </a:r>
            <a:r>
              <a:rPr lang="de-CH" dirty="0"/>
              <a:t> </a:t>
            </a:r>
            <a:r>
              <a:rPr lang="de-CH" dirty="0" err="1"/>
              <a:t>should</a:t>
            </a:r>
            <a:r>
              <a:rPr lang="de-CH" dirty="0"/>
              <a:t> </a:t>
            </a:r>
            <a:r>
              <a:rPr lang="de-CH" dirty="0" err="1"/>
              <a:t>be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next</a:t>
            </a:r>
            <a:r>
              <a:rPr lang="de-CH" dirty="0"/>
              <a:t> </a:t>
            </a:r>
            <a:r>
              <a:rPr lang="de-CH" dirty="0" err="1"/>
              <a:t>word</a:t>
            </a:r>
            <a:r>
              <a:rPr lang="de-CH" dirty="0"/>
              <a:t>.</a:t>
            </a:r>
          </a:p>
          <a:p>
            <a:r>
              <a:rPr lang="de-CH" dirty="0"/>
              <a:t>The </a:t>
            </a:r>
            <a:r>
              <a:rPr lang="de-CH" dirty="0" err="1"/>
              <a:t>value</a:t>
            </a:r>
            <a:r>
              <a:rPr lang="de-CH" dirty="0"/>
              <a:t> at </a:t>
            </a:r>
            <a:r>
              <a:rPr lang="de-CH" dirty="0" err="1"/>
              <a:t>index</a:t>
            </a:r>
            <a:r>
              <a:rPr lang="de-CH" dirty="0"/>
              <a:t> 2 </a:t>
            </a:r>
            <a:r>
              <a:rPr lang="de-CH" dirty="0" err="1"/>
              <a:t>represents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score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token</a:t>
            </a:r>
            <a:r>
              <a:rPr lang="de-CH" dirty="0"/>
              <a:t> </a:t>
            </a:r>
            <a:r>
              <a:rPr lang="de-CH" dirty="0" err="1"/>
              <a:t>with</a:t>
            </a:r>
            <a:r>
              <a:rPr lang="de-CH" dirty="0"/>
              <a:t> </a:t>
            </a:r>
            <a:r>
              <a:rPr lang="de-CH" dirty="0" err="1"/>
              <a:t>id</a:t>
            </a:r>
            <a:r>
              <a:rPr lang="de-CH" dirty="0"/>
              <a:t> 2.  </a:t>
            </a:r>
          </a:p>
          <a:p>
            <a:endParaRPr lang="de-CH" dirty="0"/>
          </a:p>
          <a:p>
            <a:r>
              <a:rPr lang="de-CH" dirty="0" err="1"/>
              <a:t>Using</a:t>
            </a:r>
            <a:r>
              <a:rPr lang="de-CH" dirty="0"/>
              <a:t> </a:t>
            </a:r>
            <a:r>
              <a:rPr lang="de-CH" dirty="0" err="1"/>
              <a:t>Softmax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scores</a:t>
            </a:r>
            <a:r>
              <a:rPr lang="de-CH" dirty="0"/>
              <a:t> </a:t>
            </a:r>
            <a:r>
              <a:rPr lang="de-CH" dirty="0" err="1"/>
              <a:t>are</a:t>
            </a:r>
            <a:r>
              <a:rPr lang="de-CH" dirty="0"/>
              <a:t> </a:t>
            </a:r>
            <a:r>
              <a:rPr lang="de-CH" dirty="0" err="1"/>
              <a:t>turned</a:t>
            </a:r>
            <a:r>
              <a:rPr lang="de-CH" dirty="0"/>
              <a:t> </a:t>
            </a:r>
            <a:r>
              <a:rPr lang="de-CH" dirty="0" err="1"/>
              <a:t>into</a:t>
            </a:r>
            <a:r>
              <a:rPr lang="de-CH" dirty="0"/>
              <a:t> a </a:t>
            </a:r>
            <a:r>
              <a:rPr lang="de-CH" dirty="0" err="1"/>
              <a:t>probability</a:t>
            </a:r>
            <a:r>
              <a:rPr lang="de-CH" dirty="0"/>
              <a:t> </a:t>
            </a:r>
            <a:r>
              <a:rPr lang="de-CH" dirty="0" err="1"/>
              <a:t>distribution</a:t>
            </a:r>
            <a:r>
              <a:rPr lang="de-CH" dirty="0"/>
              <a:t>.</a:t>
            </a:r>
          </a:p>
          <a:p>
            <a:r>
              <a:rPr lang="de-CH" dirty="0"/>
              <a:t>A high score </a:t>
            </a:r>
            <a:r>
              <a:rPr lang="de-CH" dirty="0" err="1"/>
              <a:t>resulting</a:t>
            </a:r>
            <a:r>
              <a:rPr lang="de-CH" dirty="0"/>
              <a:t> in a high </a:t>
            </a:r>
            <a:r>
              <a:rPr lang="de-CH" dirty="0" err="1"/>
              <a:t>probability</a:t>
            </a:r>
            <a:r>
              <a:rPr lang="de-CH" dirty="0"/>
              <a:t>. A </a:t>
            </a:r>
            <a:r>
              <a:rPr lang="de-CH" dirty="0" err="1"/>
              <a:t>low</a:t>
            </a:r>
            <a:r>
              <a:rPr lang="de-CH" dirty="0"/>
              <a:t> </a:t>
            </a:r>
            <a:r>
              <a:rPr lang="de-CH" dirty="0" err="1"/>
              <a:t>or</a:t>
            </a:r>
            <a:r>
              <a:rPr lang="de-CH" dirty="0"/>
              <a:t> negative score a </a:t>
            </a:r>
            <a:r>
              <a:rPr lang="de-CH" dirty="0" err="1"/>
              <a:t>low</a:t>
            </a:r>
            <a:r>
              <a:rPr lang="de-CH" dirty="0"/>
              <a:t> </a:t>
            </a:r>
            <a:r>
              <a:rPr lang="de-CH" dirty="0" err="1"/>
              <a:t>probability</a:t>
            </a:r>
            <a:r>
              <a:rPr lang="de-CH" dirty="0"/>
              <a:t>.</a:t>
            </a:r>
          </a:p>
          <a:p>
            <a:r>
              <a:rPr lang="de-CH" dirty="0"/>
              <a:t>The </a:t>
            </a:r>
            <a:r>
              <a:rPr lang="de-CH" dirty="0" err="1"/>
              <a:t>finaly</a:t>
            </a:r>
            <a:r>
              <a:rPr lang="de-CH" dirty="0"/>
              <a:t> </a:t>
            </a:r>
            <a:r>
              <a:rPr lang="de-CH" dirty="0" err="1"/>
              <a:t>token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generated</a:t>
            </a:r>
            <a:r>
              <a:rPr lang="de-CH" dirty="0"/>
              <a:t> </a:t>
            </a:r>
            <a:r>
              <a:rPr lang="de-CH" dirty="0" err="1"/>
              <a:t>by</a:t>
            </a:r>
            <a:r>
              <a:rPr lang="de-CH" dirty="0"/>
              <a:t> </a:t>
            </a:r>
            <a:r>
              <a:rPr lang="de-CH" dirty="0" err="1"/>
              <a:t>sampling</a:t>
            </a:r>
            <a:r>
              <a:rPr lang="de-CH" dirty="0"/>
              <a:t> </a:t>
            </a:r>
            <a:r>
              <a:rPr lang="de-CH" dirty="0" err="1"/>
              <a:t>from</a:t>
            </a:r>
            <a:r>
              <a:rPr lang="de-CH" dirty="0"/>
              <a:t> </a:t>
            </a:r>
            <a:r>
              <a:rPr lang="de-CH" dirty="0" err="1"/>
              <a:t>this</a:t>
            </a:r>
            <a:r>
              <a:rPr lang="de-CH" dirty="0"/>
              <a:t> </a:t>
            </a:r>
            <a:r>
              <a:rPr lang="de-CH" dirty="0" err="1"/>
              <a:t>distribution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/>
              <a:t>A </a:t>
            </a:r>
            <a:r>
              <a:rPr lang="de-CH" dirty="0" err="1"/>
              <a:t>typical</a:t>
            </a:r>
            <a:r>
              <a:rPr lang="de-CH" dirty="0"/>
              <a:t> </a:t>
            </a:r>
            <a:r>
              <a:rPr lang="de-CH" dirty="0" err="1"/>
              <a:t>hyperparamter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called</a:t>
            </a:r>
            <a:r>
              <a:rPr lang="de-CH" dirty="0"/>
              <a:t> «</a:t>
            </a:r>
            <a:r>
              <a:rPr lang="de-CH" dirty="0" err="1"/>
              <a:t>temperature</a:t>
            </a:r>
            <a:r>
              <a:rPr lang="de-CH" dirty="0"/>
              <a:t>». The </a:t>
            </a:r>
            <a:r>
              <a:rPr lang="de-CH" dirty="0" err="1"/>
              <a:t>temperature</a:t>
            </a:r>
            <a:r>
              <a:rPr lang="de-CH" dirty="0"/>
              <a:t> </a:t>
            </a:r>
            <a:r>
              <a:rPr lang="de-CH" dirty="0" err="1"/>
              <a:t>adjusts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probability</a:t>
            </a:r>
            <a:r>
              <a:rPr lang="de-CH" dirty="0"/>
              <a:t> </a:t>
            </a:r>
            <a:r>
              <a:rPr lang="de-CH" dirty="0" err="1"/>
              <a:t>distribution</a:t>
            </a:r>
            <a:r>
              <a:rPr lang="de-CH" dirty="0"/>
              <a:t>.</a:t>
            </a:r>
          </a:p>
          <a:p>
            <a:r>
              <a:rPr lang="de-CH" dirty="0"/>
              <a:t>With a </a:t>
            </a:r>
            <a:r>
              <a:rPr lang="de-CH" dirty="0" err="1"/>
              <a:t>low</a:t>
            </a:r>
            <a:r>
              <a:rPr lang="de-CH" dirty="0"/>
              <a:t> </a:t>
            </a:r>
            <a:r>
              <a:rPr lang="de-CH" dirty="0" err="1"/>
              <a:t>or</a:t>
            </a:r>
            <a:r>
              <a:rPr lang="de-CH" dirty="0"/>
              <a:t> 0 </a:t>
            </a:r>
            <a:r>
              <a:rPr lang="de-CH" dirty="0" err="1"/>
              <a:t>temperature</a:t>
            </a:r>
            <a:r>
              <a:rPr lang="de-CH" dirty="0"/>
              <a:t> </a:t>
            </a:r>
            <a:r>
              <a:rPr lang="de-CH" dirty="0" err="1"/>
              <a:t>only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tokens</a:t>
            </a:r>
            <a:r>
              <a:rPr lang="de-CH" dirty="0"/>
              <a:t> </a:t>
            </a:r>
            <a:r>
              <a:rPr lang="de-CH" dirty="0" err="1"/>
              <a:t>with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highest</a:t>
            </a:r>
            <a:r>
              <a:rPr lang="de-CH" dirty="0"/>
              <a:t> score will </a:t>
            </a:r>
            <a:r>
              <a:rPr lang="de-CH" dirty="0" err="1"/>
              <a:t>be</a:t>
            </a:r>
            <a:r>
              <a:rPr lang="de-CH" dirty="0"/>
              <a:t> </a:t>
            </a:r>
            <a:r>
              <a:rPr lang="de-CH" dirty="0" err="1"/>
              <a:t>selected</a:t>
            </a:r>
            <a:r>
              <a:rPr lang="de-CH" dirty="0"/>
              <a:t>,</a:t>
            </a:r>
          </a:p>
          <a:p>
            <a:r>
              <a:rPr lang="de-CH" dirty="0" err="1"/>
              <a:t>While</a:t>
            </a:r>
            <a:r>
              <a:rPr lang="de-CH" dirty="0"/>
              <a:t> a high </a:t>
            </a:r>
            <a:r>
              <a:rPr lang="de-CH" dirty="0" err="1"/>
              <a:t>temperature</a:t>
            </a:r>
            <a:r>
              <a:rPr lang="de-CH" dirty="0"/>
              <a:t> </a:t>
            </a:r>
            <a:r>
              <a:rPr lang="de-CH" dirty="0" err="1"/>
              <a:t>increases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probability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«</a:t>
            </a:r>
            <a:r>
              <a:rPr lang="de-CH" dirty="0" err="1"/>
              <a:t>low</a:t>
            </a:r>
            <a:r>
              <a:rPr lang="de-CH" dirty="0"/>
              <a:t> score» </a:t>
            </a:r>
            <a:r>
              <a:rPr lang="de-CH" dirty="0" err="1"/>
              <a:t>tokens</a:t>
            </a:r>
            <a:r>
              <a:rPr lang="de-CH" dirty="0"/>
              <a:t>, </a:t>
            </a:r>
            <a:r>
              <a:rPr lang="de-CH" dirty="0" err="1"/>
              <a:t>resulting</a:t>
            </a:r>
            <a:r>
              <a:rPr lang="de-CH" dirty="0"/>
              <a:t> in «</a:t>
            </a:r>
            <a:r>
              <a:rPr lang="de-CH" dirty="0" err="1"/>
              <a:t>surprising</a:t>
            </a:r>
            <a:r>
              <a:rPr lang="de-CH" dirty="0"/>
              <a:t>» </a:t>
            </a:r>
            <a:r>
              <a:rPr lang="de-CH" dirty="0" err="1"/>
              <a:t>or</a:t>
            </a:r>
            <a:r>
              <a:rPr lang="de-CH" dirty="0"/>
              <a:t> «</a:t>
            </a:r>
            <a:r>
              <a:rPr lang="de-CH" dirty="0" err="1"/>
              <a:t>unexpected</a:t>
            </a:r>
            <a:r>
              <a:rPr lang="de-CH" dirty="0"/>
              <a:t>» </a:t>
            </a:r>
            <a:r>
              <a:rPr lang="de-CH" dirty="0" err="1"/>
              <a:t>outputs</a:t>
            </a:r>
            <a:r>
              <a:rPr lang="de-CH" dirty="0"/>
              <a:t>.</a:t>
            </a:r>
          </a:p>
          <a:p>
            <a:r>
              <a:rPr lang="de-CH" dirty="0"/>
              <a:t>Marketing </a:t>
            </a:r>
            <a:r>
              <a:rPr lang="de-CH" dirty="0" err="1"/>
              <a:t>calls</a:t>
            </a:r>
            <a:r>
              <a:rPr lang="de-CH" dirty="0"/>
              <a:t> </a:t>
            </a:r>
            <a:r>
              <a:rPr lang="de-CH" dirty="0" err="1"/>
              <a:t>this</a:t>
            </a:r>
            <a:r>
              <a:rPr lang="de-CH" dirty="0"/>
              <a:t> «</a:t>
            </a:r>
            <a:r>
              <a:rPr lang="de-CH" dirty="0" err="1"/>
              <a:t>making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model</a:t>
            </a:r>
            <a:r>
              <a:rPr lang="de-CH" dirty="0"/>
              <a:t> </a:t>
            </a:r>
            <a:r>
              <a:rPr lang="de-CH" dirty="0" err="1"/>
              <a:t>more</a:t>
            </a:r>
            <a:r>
              <a:rPr lang="de-CH" dirty="0"/>
              <a:t> </a:t>
            </a:r>
            <a:r>
              <a:rPr lang="de-CH" dirty="0" err="1"/>
              <a:t>creative</a:t>
            </a:r>
            <a:r>
              <a:rPr lang="de-CH" dirty="0"/>
              <a:t>».</a:t>
            </a:r>
          </a:p>
          <a:p>
            <a:endParaRPr lang="de-CH" dirty="0"/>
          </a:p>
          <a:p>
            <a:r>
              <a:rPr lang="de-CH" dirty="0" err="1"/>
              <a:t>Anyways</a:t>
            </a:r>
            <a:r>
              <a:rPr lang="de-CH" dirty="0"/>
              <a:t>, </a:t>
            </a:r>
            <a:r>
              <a:rPr lang="de-CH" dirty="0" err="1"/>
              <a:t>these</a:t>
            </a:r>
            <a:r>
              <a:rPr lang="de-CH" dirty="0"/>
              <a:t> </a:t>
            </a:r>
            <a:r>
              <a:rPr lang="de-CH" dirty="0" err="1"/>
              <a:t>models</a:t>
            </a:r>
            <a:r>
              <a:rPr lang="de-CH" dirty="0"/>
              <a:t> </a:t>
            </a:r>
            <a:r>
              <a:rPr lang="de-CH" dirty="0" err="1"/>
              <a:t>are</a:t>
            </a:r>
            <a:r>
              <a:rPr lang="de-CH" dirty="0"/>
              <a:t> </a:t>
            </a:r>
            <a:r>
              <a:rPr lang="de-CH" dirty="0" err="1"/>
              <a:t>typically</a:t>
            </a:r>
            <a:r>
              <a:rPr lang="de-CH" dirty="0"/>
              <a:t> large </a:t>
            </a:r>
            <a:r>
              <a:rPr lang="de-CH" dirty="0" err="1"/>
              <a:t>or</a:t>
            </a:r>
            <a:r>
              <a:rPr lang="de-CH" dirty="0"/>
              <a:t> </a:t>
            </a:r>
            <a:r>
              <a:rPr lang="de-CH" dirty="0" err="1"/>
              <a:t>very</a:t>
            </a:r>
            <a:r>
              <a:rPr lang="de-CH" dirty="0"/>
              <a:t> large. Anywhere </a:t>
            </a:r>
            <a:r>
              <a:rPr lang="de-CH" dirty="0" err="1"/>
              <a:t>containing</a:t>
            </a:r>
            <a:r>
              <a:rPr lang="de-CH" dirty="0"/>
              <a:t> </a:t>
            </a:r>
            <a:r>
              <a:rPr lang="de-CH" dirty="0" err="1"/>
              <a:t>billions</a:t>
            </a:r>
            <a:r>
              <a:rPr lang="de-CH" dirty="0"/>
              <a:t> </a:t>
            </a:r>
            <a:r>
              <a:rPr lang="de-CH" dirty="0" err="1"/>
              <a:t>or</a:t>
            </a:r>
            <a:r>
              <a:rPr lang="de-CH" dirty="0"/>
              <a:t> </a:t>
            </a:r>
            <a:r>
              <a:rPr lang="de-CH" dirty="0" err="1"/>
              <a:t>hundreds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billion</a:t>
            </a:r>
            <a:r>
              <a:rPr lang="de-CH" dirty="0"/>
              <a:t> </a:t>
            </a:r>
            <a:r>
              <a:rPr lang="de-CH" dirty="0" err="1"/>
              <a:t>parameters</a:t>
            </a:r>
            <a:r>
              <a:rPr lang="de-CH" dirty="0"/>
              <a:t>.</a:t>
            </a:r>
          </a:p>
          <a:p>
            <a:r>
              <a:rPr lang="de-CH" dirty="0"/>
              <a:t>Making </a:t>
            </a:r>
            <a:r>
              <a:rPr lang="de-CH" dirty="0" err="1"/>
              <a:t>it</a:t>
            </a:r>
            <a:r>
              <a:rPr lang="de-CH" dirty="0"/>
              <a:t> a </a:t>
            </a:r>
            <a:r>
              <a:rPr lang="de-CH" dirty="0" err="1"/>
              <a:t>true</a:t>
            </a:r>
            <a:r>
              <a:rPr lang="de-CH" dirty="0"/>
              <a:t> </a:t>
            </a:r>
            <a:r>
              <a:rPr lang="de-CH" dirty="0" err="1"/>
              <a:t>challenge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run</a:t>
            </a:r>
            <a:r>
              <a:rPr lang="de-CH" dirty="0"/>
              <a:t> </a:t>
            </a:r>
            <a:r>
              <a:rPr lang="de-CH" dirty="0" err="1"/>
              <a:t>them</a:t>
            </a:r>
            <a:r>
              <a:rPr lang="de-CH" dirty="0"/>
              <a:t> </a:t>
            </a:r>
            <a:r>
              <a:rPr lang="de-CH" dirty="0" err="1"/>
              <a:t>locally</a:t>
            </a:r>
            <a:r>
              <a:rPr lang="de-CH" dirty="0"/>
              <a:t>.</a:t>
            </a:r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792B22-0A4D-40E2-BA2B-1A26559F0B88}" type="slidenum">
              <a:rPr lang="de-DE" smtClean="0"/>
              <a:t>15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777595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101850" y="1001713"/>
            <a:ext cx="8899525" cy="50069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792B22-0A4D-40E2-BA2B-1A26559F0B88}" type="slidenum">
              <a:rPr lang="de-DE" smtClean="0"/>
              <a:t>16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814402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101850" y="1001713"/>
            <a:ext cx="8899525" cy="50069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792B22-0A4D-40E2-BA2B-1A26559F0B88}" type="slidenum">
              <a:rPr lang="de-DE" smtClean="0"/>
              <a:t>17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810537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f1860d3ab9_0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2f1860d3ab9_0_137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f142f3099b_0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2f142f3099b_0_162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f1860d3ab9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2f1860d3ab9_0_23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2f142f3099b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2f142f3099b_0_120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f1860d3ab9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2f1860d3ab9_0_28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f1860d3ab9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2f1860d3ab9_0_156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f1860d3ab9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2f1860d3ab9_0_23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219209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2f1860d3ab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2f1860d3ab9_0_1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f1860d3ab9_0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2f1860d3ab9_0_142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f142f3099b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2f142f3099b_0_91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2f142f3099b_0_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2f142f3099b_0_240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f142f3099b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2f142f3099b_0_169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2f142f3099b_0_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2f142f3099b_0_178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f142f3099b_0_2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2f142f3099b_0_245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p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2f142f3099b_0_2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2f142f3099b_0_288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2f142f3099b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2f142f3099b_0_83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101850" y="1001713"/>
            <a:ext cx="8899525" cy="50069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42362943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101850" y="1001713"/>
            <a:ext cx="8899525" cy="50069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so </a:t>
            </a:r>
            <a:r>
              <a:rPr lang="de-CH" dirty="0" err="1"/>
              <a:t>far</a:t>
            </a:r>
            <a:r>
              <a:rPr lang="de-CH" dirty="0"/>
              <a:t>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sent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user</a:t>
            </a:r>
            <a:r>
              <a:rPr lang="de-CH" dirty="0"/>
              <a:t> </a:t>
            </a:r>
            <a:r>
              <a:rPr lang="de-CH" dirty="0" err="1"/>
              <a:t>input</a:t>
            </a:r>
            <a:r>
              <a:rPr lang="de-CH" dirty="0"/>
              <a:t> </a:t>
            </a:r>
            <a:r>
              <a:rPr lang="de-CH" dirty="0" err="1"/>
              <a:t>directly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llm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/>
              <a:t>A </a:t>
            </a:r>
            <a:r>
              <a:rPr lang="de-CH" dirty="0" err="1"/>
              <a:t>typical</a:t>
            </a:r>
            <a:r>
              <a:rPr lang="de-CH" dirty="0"/>
              <a:t> </a:t>
            </a:r>
            <a:r>
              <a:rPr lang="de-CH" dirty="0" err="1"/>
              <a:t>system</a:t>
            </a:r>
            <a:r>
              <a:rPr lang="de-CH" dirty="0"/>
              <a:t> </a:t>
            </a:r>
            <a:r>
              <a:rPr lang="de-CH" dirty="0" err="1"/>
              <a:t>architecture</a:t>
            </a:r>
            <a:r>
              <a:rPr lang="de-CH" dirty="0"/>
              <a:t> </a:t>
            </a:r>
            <a:r>
              <a:rPr lang="de-CH" dirty="0" err="1"/>
              <a:t>looks</a:t>
            </a:r>
            <a:r>
              <a:rPr lang="de-CH" dirty="0"/>
              <a:t> </a:t>
            </a:r>
            <a:r>
              <a:rPr lang="de-CH" dirty="0" err="1"/>
              <a:t>more</a:t>
            </a:r>
            <a:r>
              <a:rPr lang="de-CH" dirty="0"/>
              <a:t> like </a:t>
            </a:r>
            <a:r>
              <a:rPr lang="de-CH" dirty="0" err="1"/>
              <a:t>this</a:t>
            </a:r>
            <a:r>
              <a:rPr lang="de-CH" dirty="0"/>
              <a:t>.</a:t>
            </a:r>
          </a:p>
          <a:p>
            <a:r>
              <a:rPr lang="de-CH" dirty="0"/>
              <a:t>The </a:t>
            </a:r>
            <a:r>
              <a:rPr lang="de-CH" dirty="0" err="1"/>
              <a:t>question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first</a:t>
            </a:r>
            <a:r>
              <a:rPr lang="de-CH" dirty="0"/>
              <a:t> </a:t>
            </a:r>
            <a:r>
              <a:rPr lang="de-CH" dirty="0" err="1"/>
              <a:t>sent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a so </a:t>
            </a:r>
            <a:r>
              <a:rPr lang="de-CH" dirty="0" err="1"/>
              <a:t>called</a:t>
            </a:r>
            <a:r>
              <a:rPr lang="de-CH" dirty="0"/>
              <a:t> </a:t>
            </a:r>
            <a:r>
              <a:rPr lang="de-CH" dirty="0" err="1"/>
              <a:t>vector</a:t>
            </a:r>
            <a:r>
              <a:rPr lang="de-CH" dirty="0"/>
              <a:t> </a:t>
            </a:r>
            <a:r>
              <a:rPr lang="de-CH" dirty="0" err="1"/>
              <a:t>database</a:t>
            </a:r>
            <a:r>
              <a:rPr lang="de-CH" dirty="0"/>
              <a:t> </a:t>
            </a:r>
            <a:r>
              <a:rPr lang="de-CH" dirty="0" err="1"/>
              <a:t>containing</a:t>
            </a:r>
            <a:r>
              <a:rPr lang="de-CH" dirty="0"/>
              <a:t> all </a:t>
            </a:r>
            <a:r>
              <a:rPr lang="de-CH" dirty="0" err="1"/>
              <a:t>documents</a:t>
            </a:r>
            <a:r>
              <a:rPr lang="de-CH" dirty="0"/>
              <a:t>.</a:t>
            </a:r>
          </a:p>
          <a:p>
            <a:r>
              <a:rPr lang="de-CH" dirty="0"/>
              <a:t>Here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search</a:t>
            </a:r>
            <a:r>
              <a:rPr lang="de-CH" dirty="0"/>
              <a:t> </a:t>
            </a:r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pages</a:t>
            </a:r>
            <a:r>
              <a:rPr lang="de-CH" dirty="0"/>
              <a:t>, </a:t>
            </a:r>
            <a:r>
              <a:rPr lang="de-CH" dirty="0" err="1"/>
              <a:t>paragraphs</a:t>
            </a:r>
            <a:r>
              <a:rPr lang="de-CH" dirty="0"/>
              <a:t> </a:t>
            </a:r>
            <a:r>
              <a:rPr lang="de-CH" dirty="0" err="1"/>
              <a:t>or</a:t>
            </a:r>
            <a:r>
              <a:rPr lang="de-CH" dirty="0"/>
              <a:t> </a:t>
            </a:r>
            <a:r>
              <a:rPr lang="de-CH" dirty="0" err="1"/>
              <a:t>other</a:t>
            </a:r>
            <a:r>
              <a:rPr lang="de-CH" dirty="0"/>
              <a:t> </a:t>
            </a:r>
            <a:r>
              <a:rPr lang="de-CH" dirty="0" err="1"/>
              <a:t>text</a:t>
            </a:r>
            <a:r>
              <a:rPr lang="de-CH" dirty="0"/>
              <a:t> </a:t>
            </a:r>
            <a:r>
              <a:rPr lang="de-CH" dirty="0" err="1"/>
              <a:t>fragments</a:t>
            </a:r>
            <a:r>
              <a:rPr lang="de-CH" dirty="0"/>
              <a:t> </a:t>
            </a:r>
            <a:r>
              <a:rPr lang="de-CH" dirty="0" err="1"/>
              <a:t>that</a:t>
            </a:r>
            <a:r>
              <a:rPr lang="de-CH" dirty="0"/>
              <a:t> match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question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add</a:t>
            </a:r>
            <a:r>
              <a:rPr lang="de-CH" dirty="0"/>
              <a:t> </a:t>
            </a:r>
            <a:r>
              <a:rPr lang="de-CH" dirty="0" err="1"/>
              <a:t>them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input</a:t>
            </a:r>
            <a:r>
              <a:rPr lang="de-CH" dirty="0"/>
              <a:t> </a:t>
            </a:r>
            <a:r>
              <a:rPr lang="de-CH" dirty="0" err="1"/>
              <a:t>context</a:t>
            </a:r>
            <a:r>
              <a:rPr lang="de-CH" dirty="0"/>
              <a:t> </a:t>
            </a:r>
            <a:r>
              <a:rPr lang="de-CH" dirty="0" err="1"/>
              <a:t>along</a:t>
            </a:r>
            <a:r>
              <a:rPr lang="de-CH" dirty="0"/>
              <a:t> </a:t>
            </a:r>
            <a:r>
              <a:rPr lang="de-CH" dirty="0" err="1"/>
              <a:t>with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original </a:t>
            </a:r>
            <a:r>
              <a:rPr lang="de-CH" dirty="0" err="1"/>
              <a:t>question</a:t>
            </a:r>
            <a:r>
              <a:rPr lang="de-CH" dirty="0"/>
              <a:t> and </a:t>
            </a:r>
            <a:r>
              <a:rPr lang="de-CH" dirty="0" err="1"/>
              <a:t>instructions</a:t>
            </a:r>
            <a:r>
              <a:rPr lang="de-CH" dirty="0"/>
              <a:t>.</a:t>
            </a:r>
          </a:p>
          <a:p>
            <a:r>
              <a:rPr lang="de-CH" dirty="0"/>
              <a:t>The </a:t>
            </a:r>
            <a:r>
              <a:rPr lang="de-CH" dirty="0" err="1"/>
              <a:t>quality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answer</a:t>
            </a:r>
            <a:r>
              <a:rPr lang="de-CH" dirty="0"/>
              <a:t> </a:t>
            </a:r>
            <a:r>
              <a:rPr lang="de-CH" dirty="0" err="1"/>
              <a:t>thus</a:t>
            </a:r>
            <a:r>
              <a:rPr lang="de-CH" dirty="0"/>
              <a:t> </a:t>
            </a:r>
            <a:r>
              <a:rPr lang="de-CH" dirty="0" err="1"/>
              <a:t>directly</a:t>
            </a:r>
            <a:r>
              <a:rPr lang="de-CH" dirty="0"/>
              <a:t> </a:t>
            </a:r>
            <a:r>
              <a:rPr lang="de-CH" dirty="0" err="1"/>
              <a:t>depends</a:t>
            </a:r>
            <a:r>
              <a:rPr lang="de-CH" dirty="0"/>
              <a:t> on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quality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added</a:t>
            </a:r>
            <a:r>
              <a:rPr lang="de-CH" dirty="0"/>
              <a:t> </a:t>
            </a:r>
            <a:r>
              <a:rPr lang="de-CH" dirty="0" err="1"/>
              <a:t>text</a:t>
            </a:r>
            <a:r>
              <a:rPr lang="de-CH" dirty="0"/>
              <a:t> </a:t>
            </a:r>
            <a:r>
              <a:rPr lang="de-CH" dirty="0" err="1"/>
              <a:t>fragments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load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database</a:t>
            </a:r>
            <a:r>
              <a:rPr lang="de-CH" dirty="0"/>
              <a:t>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start</a:t>
            </a:r>
            <a:r>
              <a:rPr lang="de-CH" dirty="0"/>
              <a:t> </a:t>
            </a:r>
            <a:r>
              <a:rPr lang="de-CH" dirty="0" err="1"/>
              <a:t>with</a:t>
            </a:r>
            <a:r>
              <a:rPr lang="de-CH" dirty="0"/>
              <a:t> a </a:t>
            </a:r>
            <a:r>
              <a:rPr lang="de-CH" dirty="0" err="1"/>
              <a:t>pile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pdfs</a:t>
            </a:r>
            <a:r>
              <a:rPr lang="de-CH" dirty="0"/>
              <a:t>.</a:t>
            </a:r>
          </a:p>
          <a:p>
            <a:r>
              <a:rPr lang="de-CH" dirty="0"/>
              <a:t>Here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may</a:t>
            </a:r>
            <a:r>
              <a:rPr lang="de-CH" dirty="0"/>
              <a:t> </a:t>
            </a:r>
            <a:r>
              <a:rPr lang="de-CH" dirty="0" err="1"/>
              <a:t>need</a:t>
            </a:r>
            <a:r>
              <a:rPr lang="de-CH" dirty="0"/>
              <a:t> </a:t>
            </a:r>
            <a:r>
              <a:rPr lang="de-CH" dirty="0" err="1"/>
              <a:t>another</a:t>
            </a:r>
            <a:r>
              <a:rPr lang="de-CH" dirty="0"/>
              <a:t> </a:t>
            </a:r>
            <a:r>
              <a:rPr lang="de-CH" dirty="0" err="1"/>
              <a:t>model</a:t>
            </a:r>
            <a:r>
              <a:rPr lang="de-CH" dirty="0"/>
              <a:t> </a:t>
            </a:r>
            <a:r>
              <a:rPr lang="de-CH" dirty="0" err="1"/>
              <a:t>taking</a:t>
            </a:r>
            <a:r>
              <a:rPr lang="de-CH" dirty="0"/>
              <a:t> care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ocr</a:t>
            </a:r>
            <a:r>
              <a:rPr lang="de-CH" dirty="0"/>
              <a:t> </a:t>
            </a:r>
            <a:r>
              <a:rPr lang="de-CH" dirty="0" err="1"/>
              <a:t>or</a:t>
            </a:r>
            <a:r>
              <a:rPr lang="de-CH" dirty="0"/>
              <a:t> </a:t>
            </a:r>
            <a:r>
              <a:rPr lang="de-CH" dirty="0" err="1"/>
              <a:t>image</a:t>
            </a:r>
            <a:r>
              <a:rPr lang="de-CH" dirty="0"/>
              <a:t> </a:t>
            </a:r>
            <a:r>
              <a:rPr lang="de-CH" dirty="0" err="1"/>
              <a:t>recognition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turn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pdfs</a:t>
            </a:r>
            <a:r>
              <a:rPr lang="de-CH" dirty="0"/>
              <a:t> </a:t>
            </a:r>
            <a:r>
              <a:rPr lang="de-CH" dirty="0" err="1"/>
              <a:t>into</a:t>
            </a:r>
            <a:r>
              <a:rPr lang="de-CH" dirty="0"/>
              <a:t> </a:t>
            </a:r>
            <a:r>
              <a:rPr lang="de-CH" dirty="0" err="1"/>
              <a:t>text</a:t>
            </a:r>
            <a:r>
              <a:rPr lang="de-CH" dirty="0"/>
              <a:t>.</a:t>
            </a:r>
          </a:p>
          <a:p>
            <a:r>
              <a:rPr lang="de-CH" dirty="0" err="1"/>
              <a:t>If</a:t>
            </a:r>
            <a:r>
              <a:rPr lang="de-CH" dirty="0"/>
              <a:t> </a:t>
            </a:r>
            <a:r>
              <a:rPr lang="de-CH" dirty="0" err="1"/>
              <a:t>you</a:t>
            </a:r>
            <a:r>
              <a:rPr lang="de-CH" dirty="0"/>
              <a:t> </a:t>
            </a:r>
            <a:r>
              <a:rPr lang="de-CH" dirty="0" err="1"/>
              <a:t>are</a:t>
            </a:r>
            <a:r>
              <a:rPr lang="de-CH" dirty="0"/>
              <a:t> in a </a:t>
            </a:r>
            <a:r>
              <a:rPr lang="de-CH" dirty="0" err="1"/>
              <a:t>very</a:t>
            </a:r>
            <a:r>
              <a:rPr lang="de-CH" dirty="0"/>
              <a:t> </a:t>
            </a:r>
            <a:r>
              <a:rPr lang="de-CH" dirty="0" err="1"/>
              <a:t>privacy</a:t>
            </a:r>
            <a:r>
              <a:rPr lang="de-CH" dirty="0"/>
              <a:t> sensitive </a:t>
            </a:r>
            <a:r>
              <a:rPr lang="de-CH" dirty="0" err="1"/>
              <a:t>are</a:t>
            </a:r>
            <a:r>
              <a:rPr lang="de-CH" dirty="0"/>
              <a:t> – like </a:t>
            </a:r>
            <a:r>
              <a:rPr lang="de-CH" dirty="0" err="1"/>
              <a:t>olli</a:t>
            </a:r>
            <a:r>
              <a:rPr lang="de-CH" dirty="0"/>
              <a:t> in an </a:t>
            </a:r>
            <a:r>
              <a:rPr lang="de-CH" dirty="0" err="1"/>
              <a:t>insurance</a:t>
            </a:r>
            <a:r>
              <a:rPr lang="de-CH" dirty="0"/>
              <a:t> - 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must</a:t>
            </a:r>
            <a:r>
              <a:rPr lang="de-CH" dirty="0"/>
              <a:t> </a:t>
            </a:r>
            <a:r>
              <a:rPr lang="de-CH" dirty="0" err="1"/>
              <a:t>remove</a:t>
            </a:r>
            <a:r>
              <a:rPr lang="de-CH" dirty="0"/>
              <a:t> all </a:t>
            </a:r>
            <a:r>
              <a:rPr lang="de-CH" dirty="0" err="1"/>
              <a:t>person</a:t>
            </a:r>
            <a:r>
              <a:rPr lang="de-CH" dirty="0"/>
              <a:t>-</a:t>
            </a:r>
            <a:r>
              <a:rPr lang="de-CH" dirty="0" err="1"/>
              <a:t>identifying</a:t>
            </a:r>
            <a:r>
              <a:rPr lang="de-CH" dirty="0"/>
              <a:t>-information,</a:t>
            </a:r>
          </a:p>
          <a:p>
            <a:r>
              <a:rPr lang="de-CH" dirty="0"/>
              <a:t>Like </a:t>
            </a:r>
            <a:r>
              <a:rPr lang="de-CH" dirty="0" err="1"/>
              <a:t>names</a:t>
            </a:r>
            <a:r>
              <a:rPr lang="de-CH" dirty="0"/>
              <a:t>, social </a:t>
            </a:r>
            <a:r>
              <a:rPr lang="de-CH" dirty="0" err="1"/>
              <a:t>security</a:t>
            </a:r>
            <a:r>
              <a:rPr lang="de-CH" dirty="0"/>
              <a:t> </a:t>
            </a:r>
            <a:r>
              <a:rPr lang="de-CH" dirty="0" err="1"/>
              <a:t>numbers</a:t>
            </a:r>
            <a:r>
              <a:rPr lang="de-CH" dirty="0"/>
              <a:t>, </a:t>
            </a:r>
            <a:r>
              <a:rPr lang="de-CH" dirty="0" err="1"/>
              <a:t>adresses</a:t>
            </a:r>
            <a:r>
              <a:rPr lang="de-CH" dirty="0"/>
              <a:t> and so on. </a:t>
            </a:r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this</a:t>
            </a:r>
            <a:r>
              <a:rPr lang="de-CH" dirty="0"/>
              <a:t> </a:t>
            </a:r>
            <a:r>
              <a:rPr lang="de-CH" dirty="0" err="1"/>
              <a:t>you</a:t>
            </a:r>
            <a:r>
              <a:rPr lang="de-CH" dirty="0"/>
              <a:t> </a:t>
            </a:r>
            <a:r>
              <a:rPr lang="de-CH" dirty="0" err="1"/>
              <a:t>may</a:t>
            </a:r>
            <a:r>
              <a:rPr lang="de-CH" dirty="0"/>
              <a:t> </a:t>
            </a:r>
            <a:r>
              <a:rPr lang="de-CH" dirty="0" err="1"/>
              <a:t>need</a:t>
            </a:r>
            <a:r>
              <a:rPr lang="de-CH" dirty="0"/>
              <a:t> </a:t>
            </a:r>
            <a:r>
              <a:rPr lang="de-CH" dirty="0" err="1"/>
              <a:t>yet</a:t>
            </a:r>
            <a:r>
              <a:rPr lang="de-CH" dirty="0"/>
              <a:t> </a:t>
            </a:r>
            <a:r>
              <a:rPr lang="de-CH" dirty="0" err="1"/>
              <a:t>another</a:t>
            </a:r>
            <a:r>
              <a:rPr lang="de-CH" dirty="0"/>
              <a:t> </a:t>
            </a:r>
            <a:r>
              <a:rPr lang="de-CH" dirty="0" err="1"/>
              <a:t>model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/>
              <a:t>The </a:t>
            </a:r>
            <a:r>
              <a:rPr lang="de-CH" dirty="0" err="1"/>
              <a:t>vector</a:t>
            </a:r>
            <a:r>
              <a:rPr lang="de-CH" dirty="0"/>
              <a:t> </a:t>
            </a:r>
            <a:r>
              <a:rPr lang="de-CH" dirty="0" err="1"/>
              <a:t>database</a:t>
            </a:r>
            <a:r>
              <a:rPr lang="de-CH" dirty="0"/>
              <a:t> </a:t>
            </a:r>
            <a:r>
              <a:rPr lang="de-CH" dirty="0" err="1"/>
              <a:t>itself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based</a:t>
            </a:r>
            <a:r>
              <a:rPr lang="de-CH" dirty="0"/>
              <a:t> on </a:t>
            </a:r>
            <a:r>
              <a:rPr lang="de-CH" dirty="0" err="1"/>
              <a:t>yet</a:t>
            </a:r>
            <a:r>
              <a:rPr lang="de-CH" dirty="0"/>
              <a:t> </a:t>
            </a:r>
            <a:r>
              <a:rPr lang="de-CH" dirty="0" err="1"/>
              <a:t>another</a:t>
            </a:r>
            <a:r>
              <a:rPr lang="de-CH" dirty="0"/>
              <a:t> </a:t>
            </a:r>
            <a:r>
              <a:rPr lang="de-CH" dirty="0" err="1"/>
              <a:t>model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do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semantic</a:t>
            </a:r>
            <a:r>
              <a:rPr lang="de-CH" dirty="0"/>
              <a:t> </a:t>
            </a:r>
            <a:r>
              <a:rPr lang="de-CH" dirty="0" err="1"/>
              <a:t>matching</a:t>
            </a:r>
            <a:r>
              <a:rPr lang="de-CH" dirty="0"/>
              <a:t> </a:t>
            </a:r>
            <a:r>
              <a:rPr lang="de-CH" dirty="0" err="1"/>
              <a:t>between</a:t>
            </a:r>
            <a:r>
              <a:rPr lang="de-CH" dirty="0"/>
              <a:t> </a:t>
            </a:r>
            <a:r>
              <a:rPr lang="de-CH" dirty="0" err="1"/>
              <a:t>question</a:t>
            </a:r>
            <a:r>
              <a:rPr lang="de-CH" dirty="0"/>
              <a:t> and </a:t>
            </a:r>
            <a:r>
              <a:rPr lang="de-CH" dirty="0" err="1"/>
              <a:t>document</a:t>
            </a:r>
            <a:r>
              <a:rPr lang="de-CH" dirty="0"/>
              <a:t> </a:t>
            </a:r>
            <a:r>
              <a:rPr lang="de-CH" dirty="0" err="1"/>
              <a:t>fragments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/>
              <a:t>All in all </a:t>
            </a:r>
            <a:r>
              <a:rPr lang="de-CH" dirty="0" err="1"/>
              <a:t>there</a:t>
            </a:r>
            <a:r>
              <a:rPr lang="de-CH" dirty="0"/>
              <a:t> </a:t>
            </a:r>
            <a:r>
              <a:rPr lang="de-CH" dirty="0" err="1"/>
              <a:t>are</a:t>
            </a:r>
            <a:r>
              <a:rPr lang="de-CH" dirty="0"/>
              <a:t> </a:t>
            </a:r>
            <a:r>
              <a:rPr lang="de-CH" dirty="0" err="1"/>
              <a:t>many</a:t>
            </a:r>
            <a:r>
              <a:rPr lang="de-CH" dirty="0"/>
              <a:t> different </a:t>
            </a:r>
            <a:r>
              <a:rPr lang="de-CH" dirty="0" err="1"/>
              <a:t>modles</a:t>
            </a:r>
            <a:r>
              <a:rPr lang="de-CH" dirty="0"/>
              <a:t> </a:t>
            </a:r>
            <a:r>
              <a:rPr lang="de-CH" dirty="0" err="1"/>
              <a:t>collaborating</a:t>
            </a:r>
            <a:r>
              <a:rPr lang="de-CH" dirty="0"/>
              <a:t>. </a:t>
            </a:r>
          </a:p>
          <a:p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ensure</a:t>
            </a:r>
            <a:r>
              <a:rPr lang="de-CH" dirty="0"/>
              <a:t> </a:t>
            </a:r>
            <a:r>
              <a:rPr lang="de-CH" dirty="0" err="1"/>
              <a:t>privacy</a:t>
            </a:r>
            <a:r>
              <a:rPr lang="de-CH" dirty="0"/>
              <a:t> all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them</a:t>
            </a:r>
            <a:r>
              <a:rPr lang="de-CH" dirty="0"/>
              <a:t> </a:t>
            </a:r>
            <a:r>
              <a:rPr lang="de-CH" dirty="0" err="1"/>
              <a:t>must</a:t>
            </a:r>
            <a:r>
              <a:rPr lang="de-CH" dirty="0"/>
              <a:t> </a:t>
            </a:r>
            <a:r>
              <a:rPr lang="de-CH" dirty="0" err="1"/>
              <a:t>run</a:t>
            </a:r>
            <a:r>
              <a:rPr lang="de-CH" dirty="0"/>
              <a:t> on </a:t>
            </a:r>
            <a:r>
              <a:rPr lang="de-CH" dirty="0" err="1"/>
              <a:t>prem</a:t>
            </a:r>
            <a:r>
              <a:rPr lang="de-CH" dirty="0"/>
              <a:t>.</a:t>
            </a:r>
          </a:p>
          <a:p>
            <a:r>
              <a:rPr lang="de-CH" dirty="0"/>
              <a:t>Building a </a:t>
            </a:r>
            <a:r>
              <a:rPr lang="de-CH" dirty="0" err="1"/>
              <a:t>prototypical</a:t>
            </a:r>
            <a:r>
              <a:rPr lang="de-CH" dirty="0"/>
              <a:t> </a:t>
            </a:r>
            <a:r>
              <a:rPr lang="de-CH" dirty="0" err="1"/>
              <a:t>system</a:t>
            </a:r>
            <a:r>
              <a:rPr lang="de-CH" dirty="0"/>
              <a:t> </a:t>
            </a:r>
            <a:r>
              <a:rPr lang="de-CH" dirty="0" err="1"/>
              <a:t>that</a:t>
            </a:r>
            <a:r>
              <a:rPr lang="de-CH" dirty="0"/>
              <a:t> </a:t>
            </a:r>
            <a:r>
              <a:rPr lang="de-CH" dirty="0" err="1"/>
              <a:t>works</a:t>
            </a:r>
            <a:r>
              <a:rPr lang="de-CH" dirty="0"/>
              <a:t> «</a:t>
            </a:r>
            <a:r>
              <a:rPr lang="de-CH" dirty="0" err="1"/>
              <a:t>somehow</a:t>
            </a:r>
            <a:r>
              <a:rPr lang="de-CH" dirty="0"/>
              <a:t>»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one</a:t>
            </a:r>
            <a:r>
              <a:rPr lang="de-CH" dirty="0"/>
              <a:t> </a:t>
            </a:r>
            <a:r>
              <a:rPr lang="de-CH" dirty="0" err="1"/>
              <a:t>thing</a:t>
            </a:r>
            <a:r>
              <a:rPr lang="de-CH" dirty="0"/>
              <a:t>,</a:t>
            </a:r>
          </a:p>
          <a:p>
            <a:r>
              <a:rPr lang="de-CH" dirty="0"/>
              <a:t>Building a </a:t>
            </a:r>
            <a:r>
              <a:rPr lang="de-CH" dirty="0" err="1"/>
              <a:t>system</a:t>
            </a:r>
            <a:r>
              <a:rPr lang="de-CH" dirty="0"/>
              <a:t> </a:t>
            </a:r>
            <a:r>
              <a:rPr lang="de-CH" dirty="0" err="1"/>
              <a:t>that</a:t>
            </a:r>
            <a:r>
              <a:rPr lang="de-CH" dirty="0"/>
              <a:t> </a:t>
            </a:r>
            <a:r>
              <a:rPr lang="de-CH" dirty="0" err="1"/>
              <a:t>can</a:t>
            </a:r>
            <a:r>
              <a:rPr lang="de-CH" dirty="0"/>
              <a:t> </a:t>
            </a:r>
            <a:r>
              <a:rPr lang="de-CH" dirty="0" err="1"/>
              <a:t>be</a:t>
            </a:r>
            <a:r>
              <a:rPr lang="de-CH" dirty="0"/>
              <a:t> </a:t>
            </a:r>
            <a:r>
              <a:rPr lang="de-CH" dirty="0" err="1"/>
              <a:t>operated</a:t>
            </a:r>
            <a:r>
              <a:rPr lang="de-CH" dirty="0"/>
              <a:t> &amp; </a:t>
            </a:r>
            <a:r>
              <a:rPr lang="de-CH" dirty="0" err="1"/>
              <a:t>maintained</a:t>
            </a:r>
            <a:r>
              <a:rPr lang="de-CH" dirty="0"/>
              <a:t> </a:t>
            </a:r>
            <a:r>
              <a:rPr lang="de-CH" dirty="0" err="1"/>
              <a:t>over</a:t>
            </a:r>
            <a:r>
              <a:rPr lang="de-CH" dirty="0"/>
              <a:t> time </a:t>
            </a:r>
            <a:r>
              <a:rPr lang="de-CH" dirty="0" err="1"/>
              <a:t>is</a:t>
            </a:r>
            <a:r>
              <a:rPr lang="de-CH" dirty="0"/>
              <a:t> a </a:t>
            </a:r>
            <a:r>
              <a:rPr lang="de-CH" dirty="0" err="1"/>
              <a:t>very</a:t>
            </a:r>
            <a:r>
              <a:rPr lang="de-CH" dirty="0"/>
              <a:t> different </a:t>
            </a:r>
            <a:r>
              <a:rPr lang="de-CH" dirty="0" err="1"/>
              <a:t>story</a:t>
            </a:r>
            <a:r>
              <a:rPr lang="de-CH" dirty="0"/>
              <a:t>.</a:t>
            </a:r>
          </a:p>
          <a:p>
            <a:r>
              <a:rPr lang="de-CH" dirty="0"/>
              <a:t>Even a </a:t>
            </a:r>
            <a:r>
              <a:rPr lang="de-CH" dirty="0" err="1"/>
              <a:t>small</a:t>
            </a:r>
            <a:r>
              <a:rPr lang="de-CH" dirty="0"/>
              <a:t> </a:t>
            </a:r>
            <a:r>
              <a:rPr lang="de-CH" dirty="0" err="1"/>
              <a:t>change</a:t>
            </a:r>
            <a:r>
              <a:rPr lang="de-CH" dirty="0"/>
              <a:t> </a:t>
            </a:r>
            <a:r>
              <a:rPr lang="de-CH" dirty="0" err="1"/>
              <a:t>or</a:t>
            </a:r>
            <a:r>
              <a:rPr lang="de-CH" dirty="0"/>
              <a:t> update in </a:t>
            </a:r>
            <a:r>
              <a:rPr lang="de-CH" dirty="0" err="1"/>
              <a:t>any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models</a:t>
            </a:r>
            <a:r>
              <a:rPr lang="de-CH" dirty="0"/>
              <a:t> </a:t>
            </a:r>
            <a:r>
              <a:rPr lang="de-CH" dirty="0" err="1"/>
              <a:t>may</a:t>
            </a:r>
            <a:r>
              <a:rPr lang="de-CH" dirty="0"/>
              <a:t> </a:t>
            </a:r>
            <a:r>
              <a:rPr lang="de-CH" dirty="0" err="1"/>
              <a:t>have</a:t>
            </a:r>
            <a:r>
              <a:rPr lang="de-CH" dirty="0"/>
              <a:t> a strong </a:t>
            </a:r>
            <a:r>
              <a:rPr lang="de-CH" dirty="0" err="1"/>
              <a:t>impact</a:t>
            </a:r>
            <a:r>
              <a:rPr lang="de-CH" dirty="0"/>
              <a:t> on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systems</a:t>
            </a:r>
            <a:r>
              <a:rPr lang="de-CH" dirty="0"/>
              <a:t> </a:t>
            </a:r>
            <a:r>
              <a:rPr lang="de-CH" dirty="0" err="1"/>
              <a:t>answer</a:t>
            </a:r>
            <a:r>
              <a:rPr lang="de-CH" dirty="0"/>
              <a:t> </a:t>
            </a:r>
            <a:r>
              <a:rPr lang="de-CH" dirty="0" err="1"/>
              <a:t>quality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avoid</a:t>
            </a:r>
            <a:r>
              <a:rPr lang="de-CH" dirty="0"/>
              <a:t> </a:t>
            </a:r>
            <a:r>
              <a:rPr lang="de-CH" dirty="0" err="1"/>
              <a:t>regressions</a:t>
            </a:r>
            <a:r>
              <a:rPr lang="de-CH" dirty="0"/>
              <a:t>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must</a:t>
            </a:r>
            <a:r>
              <a:rPr lang="de-CH" dirty="0"/>
              <a:t> at least </a:t>
            </a:r>
            <a:r>
              <a:rPr lang="de-CH" dirty="0" err="1"/>
              <a:t>be</a:t>
            </a:r>
            <a:r>
              <a:rPr lang="de-CH" dirty="0"/>
              <a:t> </a:t>
            </a:r>
            <a:r>
              <a:rPr lang="de-CH" dirty="0" err="1"/>
              <a:t>able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evaluate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answers</a:t>
            </a:r>
            <a:r>
              <a:rPr lang="de-CH" dirty="0"/>
              <a:t> </a:t>
            </a:r>
            <a:r>
              <a:rPr lang="de-CH" dirty="0" err="1"/>
              <a:t>created</a:t>
            </a:r>
            <a:r>
              <a:rPr lang="de-CH" dirty="0"/>
              <a:t>.</a:t>
            </a:r>
          </a:p>
          <a:p>
            <a:r>
              <a:rPr lang="de-CH" dirty="0"/>
              <a:t>This </a:t>
            </a:r>
            <a:r>
              <a:rPr lang="de-CH" dirty="0" err="1"/>
              <a:t>may</a:t>
            </a:r>
            <a:r>
              <a:rPr lang="de-CH" dirty="0"/>
              <a:t> </a:t>
            </a:r>
            <a:r>
              <a:rPr lang="de-CH" dirty="0" err="1"/>
              <a:t>be</a:t>
            </a:r>
            <a:r>
              <a:rPr lang="de-CH" dirty="0"/>
              <a:t> </a:t>
            </a:r>
            <a:r>
              <a:rPr lang="de-CH" dirty="0" err="1"/>
              <a:t>surprisingly</a:t>
            </a:r>
            <a:r>
              <a:rPr lang="de-CH" dirty="0"/>
              <a:t> </a:t>
            </a:r>
            <a:r>
              <a:rPr lang="de-CH" dirty="0" err="1"/>
              <a:t>difficulty</a:t>
            </a:r>
            <a:r>
              <a:rPr lang="de-CH" dirty="0"/>
              <a:t>.</a:t>
            </a:r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88084337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sz="1200" dirty="0"/>
              <a:t>The </a:t>
            </a:r>
            <a:r>
              <a:rPr lang="de-CH" sz="1200" dirty="0" err="1"/>
              <a:t>main</a:t>
            </a:r>
            <a:r>
              <a:rPr lang="de-CH" sz="1200" dirty="0"/>
              <a:t> </a:t>
            </a:r>
            <a:r>
              <a:rPr lang="de-CH" sz="1200" dirty="0" err="1"/>
              <a:t>problem</a:t>
            </a:r>
            <a:r>
              <a:rPr lang="de-CH" sz="1200" dirty="0"/>
              <a:t> </a:t>
            </a:r>
            <a:r>
              <a:rPr lang="de-CH" sz="1200" dirty="0" err="1"/>
              <a:t>is</a:t>
            </a:r>
            <a:r>
              <a:rPr lang="de-CH" sz="1200" dirty="0"/>
              <a:t> </a:t>
            </a:r>
            <a:r>
              <a:rPr lang="de-CH" sz="1200" dirty="0" err="1"/>
              <a:t>that</a:t>
            </a:r>
            <a:r>
              <a:rPr lang="de-CH" sz="1200" dirty="0"/>
              <a:t> </a:t>
            </a:r>
            <a:r>
              <a:rPr lang="de-CH" sz="1200" dirty="0" err="1"/>
              <a:t>text</a:t>
            </a:r>
            <a:r>
              <a:rPr lang="de-CH" sz="1200" dirty="0"/>
              <a:t> </a:t>
            </a:r>
            <a:r>
              <a:rPr lang="de-CH" sz="1200" dirty="0" err="1"/>
              <a:t>answers</a:t>
            </a:r>
            <a:r>
              <a:rPr lang="de-CH" sz="1200" dirty="0"/>
              <a:t> </a:t>
            </a:r>
            <a:r>
              <a:rPr lang="de-CH" sz="1200" dirty="0" err="1"/>
              <a:t>maybe</a:t>
            </a:r>
            <a:r>
              <a:rPr lang="de-CH" sz="1200" dirty="0"/>
              <a:t> </a:t>
            </a:r>
            <a:r>
              <a:rPr lang="de-CH" sz="1200" dirty="0" err="1"/>
              <a:t>equivalent</a:t>
            </a:r>
            <a:r>
              <a:rPr lang="de-CH" sz="1200" dirty="0"/>
              <a:t> but not </a:t>
            </a:r>
            <a:r>
              <a:rPr lang="de-CH" sz="1200" dirty="0" err="1"/>
              <a:t>equal</a:t>
            </a:r>
            <a:r>
              <a:rPr lang="de-CH" sz="1200" dirty="0"/>
              <a:t>.</a:t>
            </a:r>
          </a:p>
          <a:p>
            <a:r>
              <a:rPr lang="de-CH" sz="1200" dirty="0"/>
              <a:t>Thus </a:t>
            </a:r>
            <a:r>
              <a:rPr lang="de-CH" sz="1200" dirty="0" err="1"/>
              <a:t>for</a:t>
            </a:r>
            <a:r>
              <a:rPr lang="de-CH" sz="1200" dirty="0"/>
              <a:t> </a:t>
            </a:r>
            <a:r>
              <a:rPr lang="de-CH" sz="1200" dirty="0" err="1"/>
              <a:t>we</a:t>
            </a:r>
            <a:r>
              <a:rPr lang="de-CH" sz="1200" dirty="0"/>
              <a:t> </a:t>
            </a:r>
            <a:r>
              <a:rPr lang="de-CH" sz="1200" dirty="0" err="1"/>
              <a:t>don’t</a:t>
            </a:r>
            <a:r>
              <a:rPr lang="de-CH" sz="1200" dirty="0"/>
              <a:t> </a:t>
            </a:r>
            <a:r>
              <a:rPr lang="de-CH" sz="1200" dirty="0" err="1"/>
              <a:t>have</a:t>
            </a:r>
            <a:r>
              <a:rPr lang="de-CH" sz="1200" dirty="0"/>
              <a:t> «</a:t>
            </a:r>
            <a:r>
              <a:rPr lang="de-CH" sz="1200" dirty="0" err="1"/>
              <a:t>the</a:t>
            </a:r>
            <a:r>
              <a:rPr lang="de-CH" sz="1200" dirty="0"/>
              <a:t>» </a:t>
            </a:r>
            <a:r>
              <a:rPr lang="de-CH" sz="1200" dirty="0" err="1"/>
              <a:t>correct</a:t>
            </a:r>
            <a:r>
              <a:rPr lang="de-CH" sz="1200" dirty="0"/>
              <a:t> </a:t>
            </a:r>
            <a:r>
              <a:rPr lang="de-CH" sz="1200" dirty="0" err="1"/>
              <a:t>answer</a:t>
            </a:r>
            <a:r>
              <a:rPr lang="de-CH" sz="1200" dirty="0"/>
              <a:t>.</a:t>
            </a:r>
          </a:p>
          <a:p>
            <a:endParaRPr lang="de-CH" sz="1200" dirty="0"/>
          </a:p>
          <a:p>
            <a:r>
              <a:rPr lang="de-CH" sz="1200" dirty="0" err="1"/>
              <a:t>For</a:t>
            </a:r>
            <a:r>
              <a:rPr lang="de-CH" sz="1200" dirty="0"/>
              <a:t> </a:t>
            </a:r>
            <a:r>
              <a:rPr lang="de-CH" sz="1200" dirty="0" err="1"/>
              <a:t>categorical</a:t>
            </a:r>
            <a:r>
              <a:rPr lang="de-CH" sz="1200" dirty="0"/>
              <a:t> </a:t>
            </a:r>
            <a:r>
              <a:rPr lang="de-CH" sz="1200" dirty="0" err="1"/>
              <a:t>answers</a:t>
            </a:r>
            <a:r>
              <a:rPr lang="de-CH" sz="1200" dirty="0"/>
              <a:t>, </a:t>
            </a:r>
            <a:r>
              <a:rPr lang="de-CH" sz="1200" dirty="0" err="1"/>
              <a:t>we</a:t>
            </a:r>
            <a:r>
              <a:rPr lang="de-CH" sz="1200" dirty="0"/>
              <a:t> </a:t>
            </a:r>
            <a:r>
              <a:rPr lang="de-CH" sz="1200" dirty="0" err="1"/>
              <a:t>don’t</a:t>
            </a:r>
            <a:r>
              <a:rPr lang="de-CH" sz="1200" dirty="0"/>
              <a:t> </a:t>
            </a:r>
            <a:r>
              <a:rPr lang="de-CH" sz="1200" dirty="0" err="1"/>
              <a:t>have</a:t>
            </a:r>
            <a:r>
              <a:rPr lang="de-CH" sz="1200" dirty="0"/>
              <a:t> </a:t>
            </a:r>
            <a:r>
              <a:rPr lang="de-CH" sz="1200" dirty="0" err="1"/>
              <a:t>this</a:t>
            </a:r>
            <a:r>
              <a:rPr lang="de-CH" sz="1200" dirty="0"/>
              <a:t> </a:t>
            </a:r>
            <a:r>
              <a:rPr lang="de-CH" sz="1200" dirty="0" err="1"/>
              <a:t>problem</a:t>
            </a:r>
            <a:r>
              <a:rPr lang="de-CH" sz="1200" dirty="0"/>
              <a:t>. Here </a:t>
            </a:r>
            <a:r>
              <a:rPr lang="de-CH" sz="1200" dirty="0" err="1"/>
              <a:t>we</a:t>
            </a:r>
            <a:r>
              <a:rPr lang="de-CH" sz="1200" dirty="0"/>
              <a:t> </a:t>
            </a:r>
            <a:r>
              <a:rPr lang="de-CH" sz="1200" dirty="0" err="1"/>
              <a:t>can</a:t>
            </a:r>
            <a:r>
              <a:rPr lang="de-CH" sz="1200" dirty="0"/>
              <a:t> </a:t>
            </a:r>
            <a:r>
              <a:rPr lang="de-CH" sz="1200" dirty="0" err="1"/>
              <a:t>use</a:t>
            </a:r>
            <a:r>
              <a:rPr lang="de-CH" sz="1200" dirty="0"/>
              <a:t> all </a:t>
            </a:r>
            <a:r>
              <a:rPr lang="de-CH" sz="1200" dirty="0" err="1"/>
              <a:t>the</a:t>
            </a:r>
            <a:r>
              <a:rPr lang="de-CH" sz="1200" dirty="0"/>
              <a:t> </a:t>
            </a:r>
            <a:r>
              <a:rPr lang="de-CH" sz="1200" dirty="0" err="1"/>
              <a:t>tools</a:t>
            </a:r>
            <a:r>
              <a:rPr lang="de-CH" sz="1200" dirty="0"/>
              <a:t> </a:t>
            </a:r>
            <a:r>
              <a:rPr lang="de-CH" sz="1200" dirty="0" err="1"/>
              <a:t>we</a:t>
            </a:r>
            <a:r>
              <a:rPr lang="de-CH" sz="1200" dirty="0"/>
              <a:t> </a:t>
            </a:r>
            <a:r>
              <a:rPr lang="de-CH" sz="1200" dirty="0" err="1"/>
              <a:t>used</a:t>
            </a:r>
            <a:r>
              <a:rPr lang="de-CH" sz="1200" dirty="0"/>
              <a:t> </a:t>
            </a:r>
            <a:r>
              <a:rPr lang="de-CH" sz="1200" dirty="0" err="1"/>
              <a:t>before</a:t>
            </a:r>
            <a:r>
              <a:rPr lang="de-CH" sz="1200" dirty="0"/>
              <a:t>.</a:t>
            </a:r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C5C0BC-BD97-46EC-88C5-9D3D58B4C980}" type="slidenum">
              <a:rPr lang="de-CH" smtClean="0"/>
              <a:t>38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0930602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On Text </a:t>
            </a:r>
            <a:r>
              <a:rPr lang="de-CH" dirty="0" err="1"/>
              <a:t>answers</a:t>
            </a:r>
            <a:r>
              <a:rPr lang="de-CH" dirty="0"/>
              <a:t> </a:t>
            </a:r>
            <a:r>
              <a:rPr lang="de-CH" dirty="0" err="1"/>
              <a:t>it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also not so </a:t>
            </a:r>
            <a:r>
              <a:rPr lang="de-CH" dirty="0" err="1"/>
              <a:t>clear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what</a:t>
            </a:r>
            <a:r>
              <a:rPr lang="de-CH" dirty="0"/>
              <a:t>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want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evaluate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 err="1"/>
              <a:t>If</a:t>
            </a:r>
            <a:r>
              <a:rPr lang="de-CH" dirty="0"/>
              <a:t> </a:t>
            </a:r>
            <a:r>
              <a:rPr lang="de-CH" dirty="0" err="1"/>
              <a:t>your</a:t>
            </a:r>
            <a:r>
              <a:rPr lang="de-CH" dirty="0"/>
              <a:t> </a:t>
            </a:r>
            <a:r>
              <a:rPr lang="de-CH" dirty="0" err="1"/>
              <a:t>users</a:t>
            </a:r>
            <a:r>
              <a:rPr lang="de-CH" dirty="0"/>
              <a:t> </a:t>
            </a:r>
            <a:r>
              <a:rPr lang="de-CH" dirty="0" err="1"/>
              <a:t>only</a:t>
            </a:r>
            <a:r>
              <a:rPr lang="de-CH" dirty="0"/>
              <a:t> </a:t>
            </a:r>
            <a:r>
              <a:rPr lang="de-CH" dirty="0" err="1"/>
              <a:t>speak</a:t>
            </a:r>
            <a:r>
              <a:rPr lang="de-CH" dirty="0"/>
              <a:t> </a:t>
            </a:r>
            <a:r>
              <a:rPr lang="de-CH" dirty="0" err="1"/>
              <a:t>german</a:t>
            </a:r>
            <a:r>
              <a:rPr lang="de-CH" dirty="0"/>
              <a:t>, an </a:t>
            </a:r>
            <a:r>
              <a:rPr lang="de-CH" dirty="0" err="1"/>
              <a:t>italian</a:t>
            </a:r>
            <a:r>
              <a:rPr lang="de-CH" dirty="0"/>
              <a:t> </a:t>
            </a:r>
            <a:r>
              <a:rPr lang="de-CH" dirty="0" err="1"/>
              <a:t>answer</a:t>
            </a:r>
            <a:r>
              <a:rPr lang="de-CH" dirty="0"/>
              <a:t> </a:t>
            </a:r>
            <a:r>
              <a:rPr lang="de-CH" dirty="0" err="1"/>
              <a:t>even</a:t>
            </a:r>
            <a:r>
              <a:rPr lang="de-CH" dirty="0"/>
              <a:t> </a:t>
            </a:r>
            <a:r>
              <a:rPr lang="de-CH" dirty="0" err="1"/>
              <a:t>if</a:t>
            </a:r>
            <a:r>
              <a:rPr lang="de-CH" dirty="0"/>
              <a:t> </a:t>
            </a:r>
            <a:r>
              <a:rPr lang="de-CH" dirty="0" err="1"/>
              <a:t>semantically</a:t>
            </a:r>
            <a:r>
              <a:rPr lang="de-CH" dirty="0"/>
              <a:t> </a:t>
            </a:r>
            <a:r>
              <a:rPr lang="de-CH" dirty="0" err="1"/>
              <a:t>correct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not </a:t>
            </a:r>
            <a:r>
              <a:rPr lang="de-CH" dirty="0" err="1"/>
              <a:t>acceptable</a:t>
            </a:r>
            <a:r>
              <a:rPr lang="de-CH" dirty="0"/>
              <a:t>.</a:t>
            </a:r>
          </a:p>
          <a:p>
            <a:r>
              <a:rPr lang="de-CH" dirty="0" err="1"/>
              <a:t>You</a:t>
            </a:r>
            <a:r>
              <a:rPr lang="de-CH" dirty="0"/>
              <a:t> </a:t>
            </a:r>
            <a:r>
              <a:rPr lang="de-CH" dirty="0" err="1"/>
              <a:t>may</a:t>
            </a:r>
            <a:r>
              <a:rPr lang="de-CH" dirty="0"/>
              <a:t> </a:t>
            </a:r>
            <a:r>
              <a:rPr lang="de-CH" dirty="0" err="1"/>
              <a:t>use</a:t>
            </a:r>
            <a:r>
              <a:rPr lang="de-CH" dirty="0"/>
              <a:t> </a:t>
            </a:r>
            <a:r>
              <a:rPr lang="de-CH" dirty="0" err="1"/>
              <a:t>statistical</a:t>
            </a:r>
            <a:r>
              <a:rPr lang="de-CH" dirty="0"/>
              <a:t> </a:t>
            </a:r>
            <a:r>
              <a:rPr lang="de-CH" dirty="0" err="1"/>
              <a:t>values</a:t>
            </a:r>
            <a:r>
              <a:rPr lang="de-CH" dirty="0"/>
              <a:t>, like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length</a:t>
            </a:r>
            <a:r>
              <a:rPr lang="de-CH" dirty="0"/>
              <a:t>, </a:t>
            </a:r>
            <a:r>
              <a:rPr lang="de-CH" dirty="0" err="1"/>
              <a:t>or</a:t>
            </a:r>
            <a:r>
              <a:rPr lang="de-CH" dirty="0"/>
              <a:t> </a:t>
            </a:r>
            <a:r>
              <a:rPr lang="de-CH" dirty="0" err="1"/>
              <a:t>given</a:t>
            </a:r>
            <a:r>
              <a:rPr lang="de-CH" dirty="0"/>
              <a:t> «a </a:t>
            </a:r>
            <a:r>
              <a:rPr lang="de-CH" dirty="0" err="1"/>
              <a:t>correct</a:t>
            </a:r>
            <a:r>
              <a:rPr lang="de-CH" dirty="0"/>
              <a:t>» </a:t>
            </a:r>
            <a:r>
              <a:rPr lang="de-CH" dirty="0" err="1"/>
              <a:t>answer</a:t>
            </a:r>
            <a:r>
              <a:rPr lang="de-CH" dirty="0"/>
              <a:t> </a:t>
            </a:r>
            <a:r>
              <a:rPr lang="de-CH" dirty="0" err="1"/>
              <a:t>how</a:t>
            </a:r>
            <a:r>
              <a:rPr lang="de-CH" dirty="0"/>
              <a:t> </a:t>
            </a:r>
            <a:r>
              <a:rPr lang="de-CH" dirty="0" err="1"/>
              <a:t>many</a:t>
            </a:r>
            <a:r>
              <a:rPr lang="de-CH" dirty="0"/>
              <a:t> </a:t>
            </a:r>
            <a:r>
              <a:rPr lang="de-CH" dirty="0" err="1"/>
              <a:t>word</a:t>
            </a:r>
            <a:r>
              <a:rPr lang="de-CH" dirty="0"/>
              <a:t> </a:t>
            </a:r>
            <a:r>
              <a:rPr lang="de-CH" dirty="0" err="1"/>
              <a:t>matches</a:t>
            </a:r>
            <a:r>
              <a:rPr lang="de-CH" dirty="0"/>
              <a:t>.</a:t>
            </a:r>
          </a:p>
          <a:p>
            <a:r>
              <a:rPr lang="de-CH" dirty="0" err="1"/>
              <a:t>It</a:t>
            </a:r>
            <a:r>
              <a:rPr lang="de-CH" dirty="0"/>
              <a:t> </a:t>
            </a:r>
            <a:r>
              <a:rPr lang="de-CH" dirty="0" err="1"/>
              <a:t>turns</a:t>
            </a:r>
            <a:r>
              <a:rPr lang="de-CH" dirty="0"/>
              <a:t> out </a:t>
            </a:r>
            <a:r>
              <a:rPr lang="de-CH" dirty="0" err="1"/>
              <a:t>statistics</a:t>
            </a:r>
            <a:r>
              <a:rPr lang="de-CH" dirty="0"/>
              <a:t> like </a:t>
            </a:r>
            <a:r>
              <a:rPr lang="de-CH" dirty="0" err="1"/>
              <a:t>these</a:t>
            </a:r>
            <a:r>
              <a:rPr lang="de-CH" dirty="0"/>
              <a:t> </a:t>
            </a:r>
            <a:r>
              <a:rPr lang="de-CH" dirty="0" err="1"/>
              <a:t>often</a:t>
            </a:r>
            <a:r>
              <a:rPr lang="de-CH" dirty="0"/>
              <a:t> </a:t>
            </a:r>
            <a:r>
              <a:rPr lang="de-CH" dirty="0" err="1"/>
              <a:t>don’t</a:t>
            </a:r>
            <a:r>
              <a:rPr lang="de-CH" dirty="0"/>
              <a:t> </a:t>
            </a:r>
            <a:r>
              <a:rPr lang="de-CH" dirty="0" err="1"/>
              <a:t>work</a:t>
            </a:r>
            <a:r>
              <a:rPr lang="de-CH" dirty="0"/>
              <a:t> </a:t>
            </a:r>
            <a:r>
              <a:rPr lang="de-CH" dirty="0" err="1"/>
              <a:t>very</a:t>
            </a:r>
            <a:r>
              <a:rPr lang="de-CH" dirty="0"/>
              <a:t> </a:t>
            </a:r>
            <a:r>
              <a:rPr lang="de-CH" dirty="0" err="1"/>
              <a:t>well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determine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«</a:t>
            </a:r>
            <a:r>
              <a:rPr lang="de-CH" dirty="0" err="1"/>
              <a:t>correctness</a:t>
            </a:r>
            <a:r>
              <a:rPr lang="de-CH" dirty="0"/>
              <a:t>» </a:t>
            </a:r>
            <a:r>
              <a:rPr lang="de-CH" dirty="0" err="1"/>
              <a:t>or</a:t>
            </a:r>
            <a:r>
              <a:rPr lang="de-CH" dirty="0"/>
              <a:t> «</a:t>
            </a:r>
            <a:r>
              <a:rPr lang="de-CH" dirty="0" err="1"/>
              <a:t>completeness</a:t>
            </a:r>
            <a:r>
              <a:rPr lang="de-CH" dirty="0"/>
              <a:t>» </a:t>
            </a:r>
            <a:r>
              <a:rPr lang="de-CH" dirty="0" err="1"/>
              <a:t>you</a:t>
            </a:r>
            <a:r>
              <a:rPr lang="de-CH" dirty="0"/>
              <a:t> </a:t>
            </a:r>
            <a:r>
              <a:rPr lang="de-CH" dirty="0" err="1"/>
              <a:t>need</a:t>
            </a:r>
            <a:r>
              <a:rPr lang="de-CH" dirty="0"/>
              <a:t> a </a:t>
            </a:r>
            <a:r>
              <a:rPr lang="de-CH" dirty="0" err="1"/>
              <a:t>correct</a:t>
            </a:r>
            <a:r>
              <a:rPr lang="de-CH" dirty="0"/>
              <a:t> </a:t>
            </a:r>
            <a:r>
              <a:rPr lang="de-CH" dirty="0" err="1"/>
              <a:t>answer</a:t>
            </a:r>
            <a:r>
              <a:rPr lang="de-CH" dirty="0"/>
              <a:t> – a so </a:t>
            </a:r>
            <a:r>
              <a:rPr lang="de-CH" dirty="0" err="1"/>
              <a:t>called</a:t>
            </a:r>
            <a:r>
              <a:rPr lang="de-CH" dirty="0"/>
              <a:t> </a:t>
            </a:r>
            <a:r>
              <a:rPr lang="de-CH" dirty="0" err="1"/>
              <a:t>ground</a:t>
            </a:r>
            <a:r>
              <a:rPr lang="de-CH" dirty="0"/>
              <a:t> </a:t>
            </a:r>
            <a:r>
              <a:rPr lang="de-CH" dirty="0" err="1"/>
              <a:t>truths</a:t>
            </a:r>
            <a:r>
              <a:rPr lang="de-CH" dirty="0"/>
              <a:t>.</a:t>
            </a:r>
          </a:p>
          <a:p>
            <a:r>
              <a:rPr lang="de-CH" dirty="0" err="1"/>
              <a:t>However</a:t>
            </a:r>
            <a:r>
              <a:rPr lang="de-CH" dirty="0"/>
              <a:t> </a:t>
            </a:r>
            <a:r>
              <a:rPr lang="de-CH" dirty="0" err="1"/>
              <a:t>this</a:t>
            </a:r>
            <a:r>
              <a:rPr lang="de-CH" dirty="0"/>
              <a:t> </a:t>
            </a:r>
            <a:r>
              <a:rPr lang="de-CH" dirty="0" err="1"/>
              <a:t>may</a:t>
            </a:r>
            <a:r>
              <a:rPr lang="de-CH" dirty="0"/>
              <a:t> </a:t>
            </a:r>
            <a:r>
              <a:rPr lang="de-CH" dirty="0" err="1"/>
              <a:t>be</a:t>
            </a:r>
            <a:r>
              <a:rPr lang="de-CH" dirty="0"/>
              <a:t> </a:t>
            </a:r>
            <a:r>
              <a:rPr lang="de-CH" dirty="0" err="1"/>
              <a:t>surprisingly</a:t>
            </a:r>
            <a:r>
              <a:rPr lang="de-CH" dirty="0"/>
              <a:t> </a:t>
            </a:r>
            <a:r>
              <a:rPr lang="de-CH" dirty="0" err="1"/>
              <a:t>difficult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/>
              <a:t>Many </a:t>
            </a:r>
            <a:r>
              <a:rPr lang="de-CH" dirty="0" err="1"/>
              <a:t>teams</a:t>
            </a:r>
            <a:r>
              <a:rPr lang="de-CH" dirty="0"/>
              <a:t> </a:t>
            </a:r>
            <a:r>
              <a:rPr lang="de-CH" dirty="0" err="1"/>
              <a:t>start</a:t>
            </a:r>
            <a:r>
              <a:rPr lang="de-CH" dirty="0"/>
              <a:t> out </a:t>
            </a:r>
            <a:r>
              <a:rPr lang="de-CH" dirty="0" err="1"/>
              <a:t>with</a:t>
            </a:r>
            <a:r>
              <a:rPr lang="de-CH" dirty="0"/>
              <a:t> </a:t>
            </a:r>
            <a:r>
              <a:rPr lang="de-CH" dirty="0" err="1"/>
              <a:t>humans</a:t>
            </a:r>
            <a:r>
              <a:rPr lang="de-CH" dirty="0"/>
              <a:t> </a:t>
            </a:r>
            <a:r>
              <a:rPr lang="de-CH" dirty="0" err="1"/>
              <a:t>doing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evaluation</a:t>
            </a:r>
            <a:r>
              <a:rPr lang="de-CH" dirty="0"/>
              <a:t>. This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actually</a:t>
            </a:r>
            <a:r>
              <a:rPr lang="de-CH" dirty="0"/>
              <a:t> </a:t>
            </a:r>
            <a:r>
              <a:rPr lang="de-CH" dirty="0" err="1"/>
              <a:t>quite</a:t>
            </a:r>
            <a:r>
              <a:rPr lang="de-CH" dirty="0"/>
              <a:t> </a:t>
            </a:r>
            <a:r>
              <a:rPr lang="de-CH" dirty="0" err="1"/>
              <a:t>great</a:t>
            </a:r>
            <a:r>
              <a:rPr lang="de-CH" dirty="0"/>
              <a:t>. </a:t>
            </a:r>
          </a:p>
          <a:p>
            <a:r>
              <a:rPr lang="de-CH" dirty="0"/>
              <a:t>I </a:t>
            </a:r>
            <a:r>
              <a:rPr lang="de-CH" dirty="0" err="1"/>
              <a:t>often</a:t>
            </a:r>
            <a:r>
              <a:rPr lang="de-CH" dirty="0"/>
              <a:t> do </a:t>
            </a:r>
            <a:r>
              <a:rPr lang="de-CH" dirty="0" err="1"/>
              <a:t>it</a:t>
            </a:r>
            <a:r>
              <a:rPr lang="de-CH" dirty="0"/>
              <a:t> also </a:t>
            </a:r>
            <a:r>
              <a:rPr lang="de-CH" dirty="0" err="1"/>
              <a:t>myself</a:t>
            </a:r>
            <a:r>
              <a:rPr lang="de-CH" dirty="0"/>
              <a:t>. </a:t>
            </a:r>
          </a:p>
          <a:p>
            <a:r>
              <a:rPr lang="de-CH" dirty="0" err="1"/>
              <a:t>Simply</a:t>
            </a:r>
            <a:r>
              <a:rPr lang="de-CH" dirty="0"/>
              <a:t> </a:t>
            </a:r>
            <a:r>
              <a:rPr lang="de-CH" dirty="0" err="1"/>
              <a:t>by</a:t>
            </a:r>
            <a:r>
              <a:rPr lang="de-CH" dirty="0"/>
              <a:t> </a:t>
            </a:r>
            <a:r>
              <a:rPr lang="de-CH" dirty="0" err="1"/>
              <a:t>looking</a:t>
            </a:r>
            <a:r>
              <a:rPr lang="de-CH" dirty="0"/>
              <a:t> at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answers</a:t>
            </a:r>
            <a:r>
              <a:rPr lang="de-CH" dirty="0"/>
              <a:t> </a:t>
            </a:r>
            <a:r>
              <a:rPr lang="de-CH" dirty="0" err="1"/>
              <a:t>generated</a:t>
            </a:r>
            <a:r>
              <a:rPr lang="de-CH" dirty="0"/>
              <a:t> </a:t>
            </a:r>
            <a:r>
              <a:rPr lang="de-CH" dirty="0" err="1"/>
              <a:t>you</a:t>
            </a:r>
            <a:r>
              <a:rPr lang="de-CH" dirty="0"/>
              <a:t> do </a:t>
            </a:r>
            <a:r>
              <a:rPr lang="de-CH" dirty="0" err="1"/>
              <a:t>get</a:t>
            </a:r>
            <a:r>
              <a:rPr lang="de-CH" dirty="0"/>
              <a:t> </a:t>
            </a:r>
            <a:r>
              <a:rPr lang="de-CH" dirty="0" err="1"/>
              <a:t>quite</a:t>
            </a:r>
            <a:r>
              <a:rPr lang="de-CH" dirty="0"/>
              <a:t> a </a:t>
            </a:r>
            <a:r>
              <a:rPr lang="de-CH" dirty="0" err="1"/>
              <a:t>good</a:t>
            </a:r>
            <a:r>
              <a:rPr lang="de-CH" dirty="0"/>
              <a:t> </a:t>
            </a:r>
            <a:r>
              <a:rPr lang="de-CH" dirty="0" err="1"/>
              <a:t>feeling</a:t>
            </a:r>
            <a:r>
              <a:rPr lang="de-CH" dirty="0"/>
              <a:t> on </a:t>
            </a:r>
            <a:r>
              <a:rPr lang="de-CH" dirty="0" err="1"/>
              <a:t>how</a:t>
            </a:r>
            <a:r>
              <a:rPr lang="de-CH" dirty="0"/>
              <a:t> </a:t>
            </a:r>
            <a:r>
              <a:rPr lang="de-CH" dirty="0" err="1"/>
              <a:t>well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system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performing</a:t>
            </a:r>
            <a:r>
              <a:rPr lang="de-CH" dirty="0"/>
              <a:t>.</a:t>
            </a:r>
          </a:p>
          <a:p>
            <a:r>
              <a:rPr lang="de-CH" dirty="0" err="1"/>
              <a:t>However</a:t>
            </a:r>
            <a:r>
              <a:rPr lang="de-CH" dirty="0"/>
              <a:t> </a:t>
            </a:r>
            <a:r>
              <a:rPr lang="de-CH" dirty="0" err="1"/>
              <a:t>this</a:t>
            </a:r>
            <a:r>
              <a:rPr lang="de-CH" dirty="0"/>
              <a:t> </a:t>
            </a:r>
            <a:r>
              <a:rPr lang="de-CH" dirty="0" err="1"/>
              <a:t>does</a:t>
            </a:r>
            <a:r>
              <a:rPr lang="de-CH" dirty="0"/>
              <a:t> not </a:t>
            </a:r>
            <a:r>
              <a:rPr lang="de-CH" dirty="0" err="1"/>
              <a:t>scale</a:t>
            </a:r>
            <a:r>
              <a:rPr lang="de-CH" dirty="0"/>
              <a:t>, and </a:t>
            </a:r>
            <a:r>
              <a:rPr lang="de-CH" dirty="0" err="1"/>
              <a:t>as</a:t>
            </a:r>
            <a:r>
              <a:rPr lang="de-CH" dirty="0"/>
              <a:t> a human </a:t>
            </a:r>
            <a:r>
              <a:rPr lang="de-CH" dirty="0" err="1"/>
              <a:t>you</a:t>
            </a:r>
            <a:r>
              <a:rPr lang="de-CH" dirty="0"/>
              <a:t> </a:t>
            </a:r>
            <a:r>
              <a:rPr lang="de-CH" dirty="0" err="1"/>
              <a:t>don’t</a:t>
            </a:r>
            <a:r>
              <a:rPr lang="de-CH" dirty="0"/>
              <a:t> </a:t>
            </a:r>
            <a:r>
              <a:rPr lang="de-CH" dirty="0" err="1"/>
              <a:t>want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become</a:t>
            </a:r>
            <a:r>
              <a:rPr lang="de-CH" dirty="0"/>
              <a:t> a </a:t>
            </a:r>
            <a:r>
              <a:rPr lang="de-CH" dirty="0" err="1"/>
              <a:t>part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a </a:t>
            </a:r>
            <a:r>
              <a:rPr lang="de-CH" dirty="0" err="1"/>
              <a:t>build</a:t>
            </a:r>
            <a:r>
              <a:rPr lang="de-CH" dirty="0"/>
              <a:t>-pipeline.</a:t>
            </a:r>
          </a:p>
          <a:p>
            <a:endParaRPr lang="de-CH" dirty="0"/>
          </a:p>
          <a:p>
            <a:r>
              <a:rPr lang="de-CH" dirty="0"/>
              <a:t>The </a:t>
            </a:r>
            <a:r>
              <a:rPr lang="de-CH" dirty="0" err="1"/>
              <a:t>solution</a:t>
            </a:r>
            <a:r>
              <a:rPr lang="de-CH" dirty="0"/>
              <a:t> </a:t>
            </a:r>
            <a:r>
              <a:rPr lang="de-CH" dirty="0" err="1"/>
              <a:t>here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,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use</a:t>
            </a:r>
            <a:r>
              <a:rPr lang="de-CH" dirty="0"/>
              <a:t> an </a:t>
            </a:r>
            <a:r>
              <a:rPr lang="de-CH" dirty="0" err="1"/>
              <a:t>llm</a:t>
            </a:r>
            <a:r>
              <a:rPr lang="de-CH" dirty="0"/>
              <a:t> </a:t>
            </a:r>
            <a:r>
              <a:rPr lang="de-CH" dirty="0" err="1"/>
              <a:t>as</a:t>
            </a:r>
            <a:r>
              <a:rPr lang="de-CH" dirty="0"/>
              <a:t> a </a:t>
            </a:r>
            <a:r>
              <a:rPr lang="de-CH" dirty="0" err="1"/>
              <a:t>judge</a:t>
            </a:r>
            <a:r>
              <a:rPr lang="de-CH" dirty="0"/>
              <a:t>. </a:t>
            </a:r>
          </a:p>
          <a:p>
            <a:r>
              <a:rPr lang="de-CH" dirty="0" err="1"/>
              <a:t>Meaning</a:t>
            </a:r>
            <a:r>
              <a:rPr lang="de-CH" dirty="0"/>
              <a:t> send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generated</a:t>
            </a:r>
            <a:r>
              <a:rPr lang="de-CH" dirty="0"/>
              <a:t> </a:t>
            </a:r>
            <a:r>
              <a:rPr lang="de-CH" dirty="0" err="1"/>
              <a:t>answer</a:t>
            </a:r>
            <a:r>
              <a:rPr lang="de-CH" dirty="0"/>
              <a:t> </a:t>
            </a:r>
            <a:r>
              <a:rPr lang="de-CH" dirty="0" err="1"/>
              <a:t>with</a:t>
            </a:r>
            <a:r>
              <a:rPr lang="de-CH" dirty="0"/>
              <a:t> a </a:t>
            </a:r>
            <a:r>
              <a:rPr lang="de-CH" dirty="0" err="1"/>
              <a:t>suitable</a:t>
            </a:r>
            <a:r>
              <a:rPr lang="de-CH" dirty="0"/>
              <a:t> prompt </a:t>
            </a:r>
            <a:r>
              <a:rPr lang="de-CH" dirty="0" err="1"/>
              <a:t>to</a:t>
            </a:r>
            <a:r>
              <a:rPr lang="de-CH" dirty="0"/>
              <a:t> an </a:t>
            </a:r>
            <a:r>
              <a:rPr lang="de-CH" dirty="0" err="1"/>
              <a:t>llm</a:t>
            </a:r>
            <a:r>
              <a:rPr lang="de-CH" dirty="0"/>
              <a:t> and </a:t>
            </a:r>
            <a:r>
              <a:rPr lang="de-CH" dirty="0" err="1"/>
              <a:t>hope</a:t>
            </a:r>
            <a:r>
              <a:rPr lang="de-CH" dirty="0"/>
              <a:t> </a:t>
            </a:r>
            <a:r>
              <a:rPr lang="de-CH" dirty="0" err="1"/>
              <a:t>that</a:t>
            </a:r>
            <a:r>
              <a:rPr lang="de-CH" dirty="0"/>
              <a:t> </a:t>
            </a:r>
            <a:r>
              <a:rPr lang="de-CH" dirty="0" err="1"/>
              <a:t>you</a:t>
            </a:r>
            <a:r>
              <a:rPr lang="de-CH" dirty="0"/>
              <a:t> </a:t>
            </a:r>
            <a:r>
              <a:rPr lang="de-CH" dirty="0" err="1"/>
              <a:t>get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expected</a:t>
            </a:r>
            <a:r>
              <a:rPr lang="de-CH" dirty="0"/>
              <a:t> </a:t>
            </a:r>
            <a:r>
              <a:rPr lang="de-CH" dirty="0" err="1"/>
              <a:t>evaluation</a:t>
            </a:r>
            <a:r>
              <a:rPr lang="de-CH" dirty="0"/>
              <a:t> </a:t>
            </a:r>
            <a:r>
              <a:rPr lang="de-CH" dirty="0" err="1"/>
              <a:t>result</a:t>
            </a:r>
            <a:r>
              <a:rPr lang="de-CH" dirty="0"/>
              <a:t>.</a:t>
            </a:r>
          </a:p>
          <a:p>
            <a:r>
              <a:rPr lang="de-CH" dirty="0"/>
              <a:t>More </a:t>
            </a:r>
            <a:r>
              <a:rPr lang="de-CH" dirty="0" err="1"/>
              <a:t>precisley</a:t>
            </a:r>
            <a:r>
              <a:rPr lang="de-CH" dirty="0"/>
              <a:t>:</a:t>
            </a:r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C5C0BC-BD97-46EC-88C5-9D3D58B4C980}" type="slidenum">
              <a:rPr lang="de-CH" smtClean="0"/>
              <a:t>39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2788746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Given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input</a:t>
            </a:r>
            <a:r>
              <a:rPr lang="de-CH" dirty="0"/>
              <a:t> and </a:t>
            </a:r>
            <a:r>
              <a:rPr lang="de-CH" dirty="0" err="1"/>
              <a:t>output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last </a:t>
            </a:r>
            <a:r>
              <a:rPr lang="de-CH" dirty="0" err="1"/>
              <a:t>llm</a:t>
            </a:r>
            <a:r>
              <a:rPr lang="de-CH" dirty="0"/>
              <a:t> </a:t>
            </a:r>
            <a:r>
              <a:rPr lang="de-CH" dirty="0" err="1"/>
              <a:t>call</a:t>
            </a:r>
            <a:r>
              <a:rPr lang="de-CH" dirty="0"/>
              <a:t>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use</a:t>
            </a:r>
            <a:r>
              <a:rPr lang="de-CH" dirty="0"/>
              <a:t> a prompt </a:t>
            </a:r>
            <a:r>
              <a:rPr lang="de-CH" dirty="0" err="1"/>
              <a:t>that</a:t>
            </a:r>
            <a:r>
              <a:rPr lang="de-CH" dirty="0"/>
              <a:t> </a:t>
            </a:r>
            <a:r>
              <a:rPr lang="de-CH" dirty="0" err="1"/>
              <a:t>asks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eval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do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grading</a:t>
            </a:r>
            <a:r>
              <a:rPr lang="de-CH" dirty="0"/>
              <a:t>.</a:t>
            </a:r>
          </a:p>
          <a:p>
            <a:r>
              <a:rPr lang="de-CH" dirty="0" err="1"/>
              <a:t>Besides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prompt,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input</a:t>
            </a:r>
            <a:r>
              <a:rPr lang="de-CH" dirty="0"/>
              <a:t> &amp; </a:t>
            </a:r>
            <a:r>
              <a:rPr lang="de-CH" dirty="0" err="1"/>
              <a:t>output</a:t>
            </a:r>
            <a:r>
              <a:rPr lang="de-CH" dirty="0"/>
              <a:t> </a:t>
            </a:r>
            <a:r>
              <a:rPr lang="de-CH" dirty="0" err="1"/>
              <a:t>are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course</a:t>
            </a:r>
            <a:r>
              <a:rPr lang="de-CH" dirty="0"/>
              <a:t> also </a:t>
            </a:r>
            <a:r>
              <a:rPr lang="de-CH" dirty="0" err="1"/>
              <a:t>included</a:t>
            </a:r>
            <a:r>
              <a:rPr lang="de-CH" dirty="0"/>
              <a:t> in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context</a:t>
            </a:r>
            <a:r>
              <a:rPr lang="de-CH" dirty="0"/>
              <a:t> </a:t>
            </a:r>
            <a:r>
              <a:rPr lang="de-CH" dirty="0" err="1"/>
              <a:t>that</a:t>
            </a:r>
            <a:r>
              <a:rPr lang="de-CH" dirty="0"/>
              <a:t> </a:t>
            </a:r>
            <a:r>
              <a:rPr lang="de-CH" dirty="0" err="1"/>
              <a:t>we</a:t>
            </a:r>
            <a:r>
              <a:rPr lang="de-CH" dirty="0"/>
              <a:t> send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model</a:t>
            </a:r>
            <a:r>
              <a:rPr lang="de-CH" dirty="0"/>
              <a:t>.</a:t>
            </a:r>
          </a:p>
          <a:p>
            <a:r>
              <a:rPr lang="de-CH" dirty="0"/>
              <a:t>In </a:t>
            </a:r>
            <a:r>
              <a:rPr lang="de-CH" dirty="0" err="1"/>
              <a:t>the</a:t>
            </a:r>
            <a:r>
              <a:rPr lang="de-CH" dirty="0"/>
              <a:t> prompt </a:t>
            </a:r>
            <a:r>
              <a:rPr lang="de-CH" dirty="0" err="1"/>
              <a:t>we</a:t>
            </a:r>
            <a:r>
              <a:rPr lang="de-CH" dirty="0"/>
              <a:t> also </a:t>
            </a:r>
            <a:r>
              <a:rPr lang="de-CH" dirty="0" err="1"/>
              <a:t>ask</a:t>
            </a:r>
            <a:r>
              <a:rPr lang="de-CH" dirty="0"/>
              <a:t> </a:t>
            </a:r>
            <a:r>
              <a:rPr lang="de-CH" dirty="0" err="1"/>
              <a:t>for</a:t>
            </a:r>
            <a:r>
              <a:rPr lang="de-CH" dirty="0"/>
              <a:t> a </a:t>
            </a:r>
            <a:r>
              <a:rPr lang="de-CH" dirty="0" err="1"/>
              <a:t>json</a:t>
            </a:r>
            <a:r>
              <a:rPr lang="de-CH" dirty="0"/>
              <a:t> </a:t>
            </a:r>
            <a:r>
              <a:rPr lang="de-CH" dirty="0" err="1"/>
              <a:t>containing</a:t>
            </a:r>
            <a:r>
              <a:rPr lang="de-CH" dirty="0"/>
              <a:t> a score </a:t>
            </a:r>
            <a:r>
              <a:rPr lang="de-CH" dirty="0" err="1"/>
              <a:t>between</a:t>
            </a:r>
            <a:r>
              <a:rPr lang="de-CH" dirty="0"/>
              <a:t> 0 and 10 and a </a:t>
            </a:r>
            <a:r>
              <a:rPr lang="de-CH" dirty="0" err="1"/>
              <a:t>reason</a:t>
            </a:r>
            <a:r>
              <a:rPr lang="de-CH" dirty="0"/>
              <a:t> </a:t>
            </a:r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score.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C5C0BC-BD97-46EC-88C5-9D3D58B4C980}" type="slidenum">
              <a:rPr lang="de-CH" smtClean="0"/>
              <a:t>41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34780991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2f142f3099b_0_2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2f142f3099b_0_281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949838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101850" y="1001713"/>
            <a:ext cx="8899525" cy="50069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/>
              <a:t>Since</a:t>
            </a:r>
            <a:r>
              <a:rPr lang="de-CH" dirty="0"/>
              <a:t> all </a:t>
            </a:r>
            <a:r>
              <a:rPr lang="de-CH" dirty="0" err="1"/>
              <a:t>models</a:t>
            </a:r>
            <a:r>
              <a:rPr lang="de-CH" dirty="0"/>
              <a:t> </a:t>
            </a:r>
            <a:r>
              <a:rPr lang="de-CH" dirty="0" err="1"/>
              <a:t>belonging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our</a:t>
            </a:r>
            <a:r>
              <a:rPr lang="de-CH" dirty="0"/>
              <a:t> </a:t>
            </a:r>
            <a:r>
              <a:rPr lang="de-CH" dirty="0" err="1"/>
              <a:t>system</a:t>
            </a:r>
            <a:r>
              <a:rPr lang="de-CH" dirty="0"/>
              <a:t> </a:t>
            </a:r>
            <a:r>
              <a:rPr lang="de-CH" dirty="0" err="1"/>
              <a:t>may</a:t>
            </a:r>
            <a:r>
              <a:rPr lang="de-CH" dirty="0"/>
              <a:t> </a:t>
            </a:r>
            <a:r>
              <a:rPr lang="de-CH" dirty="0" err="1"/>
              <a:t>have</a:t>
            </a:r>
            <a:r>
              <a:rPr lang="de-CH" dirty="0"/>
              <a:t> a strong </a:t>
            </a:r>
            <a:r>
              <a:rPr lang="de-CH" dirty="0" err="1"/>
              <a:t>impact</a:t>
            </a:r>
            <a:r>
              <a:rPr lang="de-CH" dirty="0"/>
              <a:t>, </a:t>
            </a:r>
            <a:r>
              <a:rPr lang="de-CH" dirty="0" err="1"/>
              <a:t>we</a:t>
            </a:r>
            <a:r>
              <a:rPr lang="de-CH" dirty="0"/>
              <a:t> not </a:t>
            </a:r>
            <a:r>
              <a:rPr lang="de-CH" dirty="0" err="1"/>
              <a:t>only</a:t>
            </a:r>
            <a:r>
              <a:rPr lang="de-CH" dirty="0"/>
              <a:t> </a:t>
            </a:r>
            <a:r>
              <a:rPr lang="de-CH" dirty="0" err="1"/>
              <a:t>evaluate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generated</a:t>
            </a:r>
            <a:r>
              <a:rPr lang="de-CH" dirty="0"/>
              <a:t> </a:t>
            </a:r>
            <a:r>
              <a:rPr lang="de-CH" dirty="0" err="1"/>
              <a:t>answer</a:t>
            </a:r>
            <a:r>
              <a:rPr lang="de-CH" dirty="0"/>
              <a:t>, but also </a:t>
            </a:r>
            <a:r>
              <a:rPr lang="de-CH" dirty="0" err="1"/>
              <a:t>the</a:t>
            </a:r>
            <a:endParaRPr lang="de-CH" dirty="0"/>
          </a:p>
          <a:p>
            <a:r>
              <a:rPr lang="de-CH" dirty="0"/>
              <a:t>Chunks </a:t>
            </a:r>
            <a:r>
              <a:rPr lang="de-CH" dirty="0" err="1"/>
              <a:t>or</a:t>
            </a:r>
            <a:r>
              <a:rPr lang="de-CH" dirty="0"/>
              <a:t> </a:t>
            </a:r>
            <a:r>
              <a:rPr lang="de-CH" dirty="0" err="1"/>
              <a:t>text</a:t>
            </a:r>
            <a:r>
              <a:rPr lang="de-CH" dirty="0"/>
              <a:t> </a:t>
            </a:r>
            <a:r>
              <a:rPr lang="de-CH" dirty="0" err="1"/>
              <a:t>fragments</a:t>
            </a:r>
            <a:r>
              <a:rPr lang="de-CH" dirty="0"/>
              <a:t> </a:t>
            </a:r>
            <a:r>
              <a:rPr lang="de-CH" dirty="0" err="1"/>
              <a:t>provided</a:t>
            </a:r>
            <a:r>
              <a:rPr lang="de-CH" dirty="0"/>
              <a:t> </a:t>
            </a:r>
            <a:r>
              <a:rPr lang="de-CH" dirty="0" err="1"/>
              <a:t>by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vector</a:t>
            </a:r>
            <a:r>
              <a:rPr lang="de-CH" dirty="0"/>
              <a:t> </a:t>
            </a:r>
            <a:r>
              <a:rPr lang="de-CH" dirty="0" err="1"/>
              <a:t>db</a:t>
            </a:r>
            <a:r>
              <a:rPr lang="de-CH" dirty="0"/>
              <a:t>.</a:t>
            </a:r>
          </a:p>
          <a:p>
            <a:r>
              <a:rPr lang="de-CH" dirty="0" err="1"/>
              <a:t>Hence</a:t>
            </a:r>
            <a:r>
              <a:rPr lang="de-CH" dirty="0"/>
              <a:t>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can</a:t>
            </a:r>
            <a:r>
              <a:rPr lang="de-CH" dirty="0"/>
              <a:t> check </a:t>
            </a:r>
            <a:r>
              <a:rPr lang="de-CH" dirty="0" err="1"/>
              <a:t>if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content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generated</a:t>
            </a:r>
            <a:r>
              <a:rPr lang="de-CH" dirty="0"/>
              <a:t> </a:t>
            </a:r>
            <a:r>
              <a:rPr lang="de-CH" dirty="0" err="1"/>
              <a:t>answer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actually</a:t>
            </a:r>
            <a:r>
              <a:rPr lang="de-CH" dirty="0"/>
              <a:t> </a:t>
            </a:r>
            <a:r>
              <a:rPr lang="de-CH" dirty="0" err="1"/>
              <a:t>grounded</a:t>
            </a:r>
            <a:r>
              <a:rPr lang="de-CH" dirty="0"/>
              <a:t> </a:t>
            </a:r>
            <a:r>
              <a:rPr lang="de-CH" dirty="0" err="1"/>
              <a:t>by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information</a:t>
            </a:r>
            <a:r>
              <a:rPr lang="de-CH" dirty="0"/>
              <a:t> </a:t>
            </a:r>
            <a:r>
              <a:rPr lang="de-CH" dirty="0" err="1"/>
              <a:t>contained</a:t>
            </a:r>
            <a:r>
              <a:rPr lang="de-CH" dirty="0"/>
              <a:t> in </a:t>
            </a:r>
            <a:r>
              <a:rPr lang="de-CH" dirty="0" err="1"/>
              <a:t>our</a:t>
            </a:r>
            <a:r>
              <a:rPr lang="de-CH" dirty="0"/>
              <a:t> </a:t>
            </a:r>
            <a:r>
              <a:rPr lang="de-CH" dirty="0" err="1"/>
              <a:t>documents</a:t>
            </a:r>
            <a:r>
              <a:rPr lang="de-CH" dirty="0"/>
              <a:t>.</a:t>
            </a:r>
          </a:p>
          <a:p>
            <a:r>
              <a:rPr lang="de-CH" dirty="0" err="1"/>
              <a:t>Or</a:t>
            </a:r>
            <a:r>
              <a:rPr lang="de-CH" dirty="0"/>
              <a:t>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can</a:t>
            </a:r>
            <a:r>
              <a:rPr lang="de-CH" dirty="0"/>
              <a:t> track </a:t>
            </a:r>
            <a:r>
              <a:rPr lang="de-CH" dirty="0" err="1"/>
              <a:t>if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database</a:t>
            </a:r>
            <a:r>
              <a:rPr lang="de-CH" dirty="0"/>
              <a:t> </a:t>
            </a:r>
            <a:r>
              <a:rPr lang="de-CH" dirty="0" err="1"/>
              <a:t>produces</a:t>
            </a:r>
            <a:r>
              <a:rPr lang="de-CH" dirty="0"/>
              <a:t> </a:t>
            </a:r>
            <a:r>
              <a:rPr lang="de-CH" dirty="0" err="1"/>
              <a:t>results</a:t>
            </a:r>
            <a:r>
              <a:rPr lang="de-CH" dirty="0"/>
              <a:t> </a:t>
            </a:r>
            <a:r>
              <a:rPr lang="de-CH" dirty="0" err="1"/>
              <a:t>that</a:t>
            </a:r>
            <a:r>
              <a:rPr lang="de-CH" dirty="0"/>
              <a:t> </a:t>
            </a:r>
            <a:r>
              <a:rPr lang="de-CH" dirty="0" err="1"/>
              <a:t>are</a:t>
            </a:r>
            <a:r>
              <a:rPr lang="de-CH" dirty="0"/>
              <a:t> relevant </a:t>
            </a:r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users</a:t>
            </a:r>
            <a:r>
              <a:rPr lang="de-CH" dirty="0"/>
              <a:t> </a:t>
            </a:r>
            <a:r>
              <a:rPr lang="de-CH" dirty="0" err="1"/>
              <a:t>question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/>
              <a:t>Having all </a:t>
            </a:r>
            <a:r>
              <a:rPr lang="de-CH" dirty="0" err="1"/>
              <a:t>these</a:t>
            </a:r>
            <a:r>
              <a:rPr lang="de-CH" dirty="0"/>
              <a:t> </a:t>
            </a:r>
            <a:r>
              <a:rPr lang="de-CH" dirty="0" err="1"/>
              <a:t>evaluations</a:t>
            </a:r>
            <a:r>
              <a:rPr lang="de-CH" dirty="0"/>
              <a:t> </a:t>
            </a:r>
            <a:r>
              <a:rPr lang="de-CH" dirty="0" err="1"/>
              <a:t>available</a:t>
            </a:r>
            <a:r>
              <a:rPr lang="de-CH" dirty="0"/>
              <a:t> </a:t>
            </a:r>
            <a:r>
              <a:rPr lang="de-CH" dirty="0" err="1"/>
              <a:t>makes</a:t>
            </a:r>
            <a:r>
              <a:rPr lang="de-CH" dirty="0"/>
              <a:t> </a:t>
            </a:r>
            <a:r>
              <a:rPr lang="de-CH" dirty="0" err="1"/>
              <a:t>it</a:t>
            </a:r>
            <a:r>
              <a:rPr lang="de-CH" dirty="0"/>
              <a:t> </a:t>
            </a:r>
            <a:r>
              <a:rPr lang="de-CH" dirty="0" err="1"/>
              <a:t>much</a:t>
            </a:r>
            <a:r>
              <a:rPr lang="de-CH" dirty="0"/>
              <a:t> </a:t>
            </a:r>
            <a:r>
              <a:rPr lang="de-CH" dirty="0" err="1"/>
              <a:t>easier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discover</a:t>
            </a:r>
            <a:r>
              <a:rPr lang="de-CH" dirty="0"/>
              <a:t>, </a:t>
            </a:r>
            <a:r>
              <a:rPr lang="de-CH" dirty="0" err="1"/>
              <a:t>why</a:t>
            </a:r>
            <a:r>
              <a:rPr lang="de-CH" dirty="0"/>
              <a:t> a </a:t>
            </a:r>
            <a:r>
              <a:rPr lang="de-CH" dirty="0" err="1"/>
              <a:t>system</a:t>
            </a:r>
            <a:r>
              <a:rPr lang="de-CH" dirty="0"/>
              <a:t> </a:t>
            </a:r>
            <a:r>
              <a:rPr lang="de-CH" dirty="0" err="1"/>
              <a:t>does</a:t>
            </a:r>
            <a:r>
              <a:rPr lang="de-CH" dirty="0"/>
              <a:t> not </a:t>
            </a:r>
            <a:r>
              <a:rPr lang="de-CH" dirty="0" err="1"/>
              <a:t>work</a:t>
            </a:r>
            <a:r>
              <a:rPr lang="de-CH" dirty="0"/>
              <a:t> </a:t>
            </a:r>
            <a:r>
              <a:rPr lang="de-CH" dirty="0" err="1"/>
              <a:t>as</a:t>
            </a:r>
            <a:r>
              <a:rPr lang="de-CH" dirty="0"/>
              <a:t> </a:t>
            </a:r>
            <a:r>
              <a:rPr lang="de-CH" dirty="0" err="1"/>
              <a:t>expected</a:t>
            </a:r>
            <a:r>
              <a:rPr lang="de-CH" dirty="0"/>
              <a:t>.</a:t>
            </a:r>
          </a:p>
          <a:p>
            <a:r>
              <a:rPr lang="de-CH" dirty="0" err="1"/>
              <a:t>Moreover</a:t>
            </a:r>
            <a:r>
              <a:rPr lang="de-CH" dirty="0"/>
              <a:t>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can</a:t>
            </a:r>
            <a:r>
              <a:rPr lang="de-CH" dirty="0"/>
              <a:t> </a:t>
            </a:r>
            <a:r>
              <a:rPr lang="de-CH" dirty="0" err="1"/>
              <a:t>run</a:t>
            </a:r>
            <a:r>
              <a:rPr lang="de-CH" dirty="0"/>
              <a:t> </a:t>
            </a:r>
            <a:r>
              <a:rPr lang="de-CH" dirty="0" err="1"/>
              <a:t>these</a:t>
            </a:r>
            <a:r>
              <a:rPr lang="de-CH" dirty="0"/>
              <a:t> </a:t>
            </a:r>
            <a:r>
              <a:rPr lang="de-CH" dirty="0" err="1"/>
              <a:t>evaluations</a:t>
            </a:r>
            <a:r>
              <a:rPr lang="de-CH" dirty="0"/>
              <a:t> online, </a:t>
            </a:r>
            <a:r>
              <a:rPr lang="de-CH" dirty="0" err="1"/>
              <a:t>yielding</a:t>
            </a:r>
            <a:r>
              <a:rPr lang="de-CH" dirty="0"/>
              <a:t> a </a:t>
            </a:r>
            <a:r>
              <a:rPr lang="de-CH" dirty="0" err="1"/>
              <a:t>continuous</a:t>
            </a:r>
            <a:r>
              <a:rPr lang="de-CH" dirty="0"/>
              <a:t> </a:t>
            </a:r>
            <a:r>
              <a:rPr lang="de-CH" dirty="0" err="1"/>
              <a:t>monitoring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involved</a:t>
            </a:r>
            <a:r>
              <a:rPr lang="de-CH" dirty="0"/>
              <a:t> </a:t>
            </a:r>
            <a:r>
              <a:rPr lang="de-CH" dirty="0" err="1"/>
              <a:t>llms</a:t>
            </a:r>
            <a:r>
              <a:rPr lang="de-CH" dirty="0"/>
              <a:t>.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53723105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2f142f3099b_0_2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2f142f3099b_0_281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69716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f142f3099b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2f142f3099b_0_136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2f142f3099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2f142f3099b_0_0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2f142f3099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2f142f3099b_0_0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241372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2f142f3099b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2f142f3099b_0_115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2f1860d3ab9_0_1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2f1860d3ab9_0_189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2f1860d3ab9_0_1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2f1860d3ab9_0_194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850496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2f1860d3ab9_0_1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2f1860d3ab9_0_194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2203edafb58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2203edafb58_0_7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2203edafb58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2203edafb58_0_27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f1860d3ab9_0_2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2f1860d3ab9_0_206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f142f3099b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2f142f3099b_0_125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f142f3099b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f142f3099b_0_76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74930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f142f3099b_0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f142f3099b_0_200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06985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f142f3099b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f142f3099b_0_87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83009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.bin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3.bin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3.bin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6" Type="http://schemas.openxmlformats.org/officeDocument/2006/relationships/image" Target="../media/image2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3.bin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4.bin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208669880"/>
              </p:ext>
            </p:extLst>
          </p:nvPr>
        </p:nvGraphicFramePr>
        <p:xfrm>
          <a:off x="1587" y="1588"/>
          <a:ext cx="1585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3" name="Objek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7" y="1588"/>
                        <a:ext cx="1585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/>
          <p:cNvSpPr/>
          <p:nvPr userDrawn="1"/>
        </p:nvSpPr>
        <p:spPr>
          <a:xfrm>
            <a:off x="-14373" y="1186250"/>
            <a:ext cx="12193687" cy="5670164"/>
          </a:xfrm>
          <a:prstGeom prst="rect">
            <a:avLst/>
          </a:prstGeom>
          <a:solidFill>
            <a:srgbClr val="DBD8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8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F3B2E60-1FFD-B420-86C6-3F4D00C9B81C}"/>
              </a:ext>
            </a:extLst>
          </p:cNvPr>
          <p:cNvSpPr/>
          <p:nvPr userDrawn="1"/>
        </p:nvSpPr>
        <p:spPr>
          <a:xfrm>
            <a:off x="415600" y="192127"/>
            <a:ext cx="7097308" cy="764531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612673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208669880"/>
              </p:ext>
            </p:extLst>
          </p:nvPr>
        </p:nvGraphicFramePr>
        <p:xfrm>
          <a:off x="1587" y="1588"/>
          <a:ext cx="1585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3" name="Objek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7" y="1588"/>
                        <a:ext cx="1585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itel 1">
            <a:extLst>
              <a:ext uri="{FF2B5EF4-FFF2-40B4-BE49-F238E27FC236}">
                <a16:creationId xmlns:a16="http://schemas.microsoft.com/office/drawing/2014/main" id="{A142E9F5-501E-4D32-9997-6E92AD30D0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530" y="313320"/>
            <a:ext cx="6864141" cy="520001"/>
          </a:xfrm>
        </p:spPr>
        <p:txBody>
          <a:bodyPr anchor="ctr">
            <a:normAutofit/>
          </a:bodyPr>
          <a:lstStyle>
            <a:lvl1pPr>
              <a:defRPr sz="2200" b="0" i="0" spc="300">
                <a:solidFill>
                  <a:schemeClr val="accent6">
                    <a:lumMod val="5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de-DE" dirty="0"/>
              <a:t>MASTERTITELFORMAT BEARBEITEN</a:t>
            </a:r>
            <a:endParaRPr lang="de-CH" dirty="0"/>
          </a:p>
        </p:txBody>
      </p:sp>
      <p:sp>
        <p:nvSpPr>
          <p:cNvPr id="5" name="Rectangle 4"/>
          <p:cNvSpPr/>
          <p:nvPr userDrawn="1"/>
        </p:nvSpPr>
        <p:spPr>
          <a:xfrm>
            <a:off x="-14373" y="1186250"/>
            <a:ext cx="12193687" cy="5670164"/>
          </a:xfrm>
          <a:prstGeom prst="rect">
            <a:avLst/>
          </a:prstGeom>
          <a:solidFill>
            <a:srgbClr val="DBD8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8"/>
          </a:p>
        </p:txBody>
      </p:sp>
      <p:sp>
        <p:nvSpPr>
          <p:cNvPr id="2" name="Google Shape;21;p4">
            <a:extLst>
              <a:ext uri="{FF2B5EF4-FFF2-40B4-BE49-F238E27FC236}">
                <a16:creationId xmlns:a16="http://schemas.microsoft.com/office/drawing/2014/main" id="{A875145B-C044-84E1-6AC4-2996E5586E9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15600" y="1645433"/>
            <a:ext cx="11360800" cy="44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2400">
                <a:latin typeface="Source Sans Pro" panose="020B0503030403020204"/>
              </a:defRPr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6721D35-CFF6-35CB-6F77-40C73D952DA4}"/>
              </a:ext>
            </a:extLst>
          </p:cNvPr>
          <p:cNvSpPr/>
          <p:nvPr userDrawn="1"/>
        </p:nvSpPr>
        <p:spPr>
          <a:xfrm>
            <a:off x="415600" y="192127"/>
            <a:ext cx="7097308" cy="764531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087353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6263"/>
            <a:ext cx="12193687" cy="520001"/>
          </a:xfrm>
          <a:prstGeom prst="rect">
            <a:avLst/>
          </a:prstGeom>
          <a:solidFill>
            <a:srgbClr val="DBD8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8"/>
          </a:p>
        </p:txBody>
      </p:sp>
      <p:graphicFrame>
        <p:nvGraphicFramePr>
          <p:cNvPr id="3" name="Objek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208669880"/>
              </p:ext>
            </p:extLst>
          </p:nvPr>
        </p:nvGraphicFramePr>
        <p:xfrm>
          <a:off x="1587" y="1588"/>
          <a:ext cx="1585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3" name="Objek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7" y="1588"/>
                        <a:ext cx="1585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itel 1">
            <a:extLst>
              <a:ext uri="{FF2B5EF4-FFF2-40B4-BE49-F238E27FC236}">
                <a16:creationId xmlns:a16="http://schemas.microsoft.com/office/drawing/2014/main" id="{A142E9F5-501E-4D32-9997-6E92AD30D0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542" y="-5923"/>
            <a:ext cx="6794740" cy="520001"/>
          </a:xfrm>
        </p:spPr>
        <p:txBody>
          <a:bodyPr anchor="ctr">
            <a:normAutofit/>
          </a:bodyPr>
          <a:lstStyle>
            <a:lvl1pPr>
              <a:defRPr sz="1800" b="0" i="0" spc="300">
                <a:solidFill>
                  <a:schemeClr val="accent6">
                    <a:lumMod val="5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de-DE" dirty="0"/>
              <a:t>MASTERTITELFORMAT BEARBEITEN</a:t>
            </a:r>
            <a:endParaRPr lang="de-CH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26247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208669880"/>
              </p:ext>
            </p:extLst>
          </p:nvPr>
        </p:nvGraphicFramePr>
        <p:xfrm>
          <a:off x="1587" y="1588"/>
          <a:ext cx="1585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3" name="Objek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7" y="1588"/>
                        <a:ext cx="1585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itel 1">
            <a:extLst>
              <a:ext uri="{FF2B5EF4-FFF2-40B4-BE49-F238E27FC236}">
                <a16:creationId xmlns:a16="http://schemas.microsoft.com/office/drawing/2014/main" id="{A142E9F5-501E-4D32-9997-6E92AD30D0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530" y="313320"/>
            <a:ext cx="9118825" cy="520001"/>
          </a:xfrm>
        </p:spPr>
        <p:txBody>
          <a:bodyPr anchor="ctr">
            <a:normAutofit/>
          </a:bodyPr>
          <a:lstStyle>
            <a:lvl1pPr>
              <a:defRPr sz="2200" b="0" i="0" spc="300">
                <a:solidFill>
                  <a:schemeClr val="accent6">
                    <a:lumMod val="5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de-DE" dirty="0"/>
              <a:t>MASTERTITELFORMAT BEARBEITEN</a:t>
            </a:r>
            <a:endParaRPr lang="de-CH" dirty="0"/>
          </a:p>
        </p:txBody>
      </p:sp>
      <p:sp>
        <p:nvSpPr>
          <p:cNvPr id="5" name="Rectangle 4"/>
          <p:cNvSpPr/>
          <p:nvPr userDrawn="1"/>
        </p:nvSpPr>
        <p:spPr>
          <a:xfrm>
            <a:off x="-14373" y="1186250"/>
            <a:ext cx="12193687" cy="5670164"/>
          </a:xfrm>
          <a:prstGeom prst="rect">
            <a:avLst/>
          </a:prstGeom>
          <a:solidFill>
            <a:srgbClr val="DBD8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8"/>
          </a:p>
        </p:txBody>
      </p:sp>
      <p:sp>
        <p:nvSpPr>
          <p:cNvPr id="2" name="Google Shape;21;p4">
            <a:extLst>
              <a:ext uri="{FF2B5EF4-FFF2-40B4-BE49-F238E27FC236}">
                <a16:creationId xmlns:a16="http://schemas.microsoft.com/office/drawing/2014/main" id="{A875145B-C044-84E1-6AC4-2996E5586E9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15600" y="1645433"/>
            <a:ext cx="11360800" cy="44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2400">
                <a:latin typeface="Source Sans Pro" panose="020B0503030403020204"/>
              </a:defRPr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6721D35-CFF6-35CB-6F77-40C73D952DA4}"/>
              </a:ext>
            </a:extLst>
          </p:cNvPr>
          <p:cNvSpPr/>
          <p:nvPr userDrawn="1"/>
        </p:nvSpPr>
        <p:spPr>
          <a:xfrm>
            <a:off x="415599" y="192127"/>
            <a:ext cx="9354701" cy="764531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5CAE241-1017-EABD-704F-8BA001BA817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533881" y="192127"/>
            <a:ext cx="1645433" cy="1645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652661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861872067"/>
              </p:ext>
            </p:extLst>
          </p:nvPr>
        </p:nvGraphicFramePr>
        <p:xfrm>
          <a:off x="1587" y="1588"/>
          <a:ext cx="1585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3" name="Objek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7" y="1588"/>
                        <a:ext cx="1585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/>
          <p:cNvSpPr/>
          <p:nvPr userDrawn="1"/>
        </p:nvSpPr>
        <p:spPr>
          <a:xfrm>
            <a:off x="-14373" y="0"/>
            <a:ext cx="12193687" cy="6856412"/>
          </a:xfrm>
          <a:prstGeom prst="rect">
            <a:avLst/>
          </a:prstGeom>
          <a:solidFill>
            <a:srgbClr val="DBD8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8"/>
          </a:p>
        </p:txBody>
      </p:sp>
      <p:sp>
        <p:nvSpPr>
          <p:cNvPr id="6" name="Rectangle 5"/>
          <p:cNvSpPr/>
          <p:nvPr userDrawn="1"/>
        </p:nvSpPr>
        <p:spPr>
          <a:xfrm>
            <a:off x="3252981" y="1263085"/>
            <a:ext cx="5577022" cy="1149797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73"/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A142E9F5-501E-4D32-9997-6E92AD30D0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16415" y="1301176"/>
            <a:ext cx="4714097" cy="813625"/>
          </a:xfrm>
        </p:spPr>
        <p:txBody>
          <a:bodyPr anchor="b">
            <a:normAutofit/>
          </a:bodyPr>
          <a:lstStyle>
            <a:lvl1pPr>
              <a:defRPr sz="2597" b="0" i="0" spc="300">
                <a:solidFill>
                  <a:schemeClr val="bg2">
                    <a:lumMod val="2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de-DE" dirty="0"/>
              <a:t>MASTERTITELFORMAT BEARBEITEN</a:t>
            </a:r>
            <a:endParaRPr lang="de-CH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12590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221443" y="256250"/>
            <a:ext cx="11750269" cy="6399318"/>
          </a:xfrm>
          <a:prstGeom prst="rect">
            <a:avLst/>
          </a:prstGeom>
          <a:solidFill>
            <a:srgbClr val="DBD8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8"/>
          </a:p>
        </p:txBody>
      </p:sp>
    </p:spTree>
    <p:extLst>
      <p:ext uri="{BB962C8B-B14F-4D97-AF65-F5344CB8AC3E}">
        <p14:creationId xmlns:p14="http://schemas.microsoft.com/office/powerpoint/2010/main" val="35229340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415600" y="1645433"/>
            <a:ext cx="11360800" cy="44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ldNum" idx="12"/>
          </p:nvPr>
        </p:nvSpPr>
        <p:spPr>
          <a:xfrm>
            <a:off x="11330665" y="6251679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727290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E47F2D9-F6B2-8414-3941-0D747A397850}"/>
              </a:ext>
            </a:extLst>
          </p:cNvPr>
          <p:cNvSpPr/>
          <p:nvPr userDrawn="1"/>
        </p:nvSpPr>
        <p:spPr>
          <a:xfrm>
            <a:off x="-14373" y="-50104"/>
            <a:ext cx="12193687" cy="6906518"/>
          </a:xfrm>
          <a:prstGeom prst="rect">
            <a:avLst/>
          </a:prstGeom>
          <a:solidFill>
            <a:srgbClr val="DBD8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8"/>
          </a:p>
        </p:txBody>
      </p:sp>
      <p:sp>
        <p:nvSpPr>
          <p:cNvPr id="16" name="Google Shape;16;p3"/>
          <p:cNvSpPr/>
          <p:nvPr/>
        </p:nvSpPr>
        <p:spPr>
          <a:xfrm rot="5400000">
            <a:off x="6067600" y="-664800"/>
            <a:ext cx="56800" cy="11274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459000" y="1871800"/>
            <a:ext cx="11274000" cy="28624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6400" b="1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6400" b="1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6400" b="1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6400" b="1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6400" b="1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6400" b="1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6400" b="1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6400" b="1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6400" b="1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ldNum" idx="12"/>
          </p:nvPr>
        </p:nvSpPr>
        <p:spPr>
          <a:xfrm>
            <a:off x="11330665" y="6251679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427182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16249E9-AE49-43B4-E1F6-C6C4EC559684}"/>
              </a:ext>
            </a:extLst>
          </p:cNvPr>
          <p:cNvSpPr/>
          <p:nvPr userDrawn="1"/>
        </p:nvSpPr>
        <p:spPr>
          <a:xfrm>
            <a:off x="-93945" y="-1"/>
            <a:ext cx="12457134" cy="6939419"/>
          </a:xfrm>
          <a:prstGeom prst="rect">
            <a:avLst/>
          </a:prstGeom>
          <a:solidFill>
            <a:srgbClr val="DBD8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8"/>
          </a:p>
        </p:txBody>
      </p:sp>
      <p:sp>
        <p:nvSpPr>
          <p:cNvPr id="10" name="Google Shape;10;p2"/>
          <p:cNvSpPr/>
          <p:nvPr/>
        </p:nvSpPr>
        <p:spPr>
          <a:xfrm>
            <a:off x="5715000" y="0"/>
            <a:ext cx="964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" name="Google Shape;11;p2"/>
          <p:cNvSpPr/>
          <p:nvPr/>
        </p:nvSpPr>
        <p:spPr>
          <a:xfrm>
            <a:off x="5811300" y="0"/>
            <a:ext cx="51376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459000" y="1871800"/>
            <a:ext cx="11274000" cy="28624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9066" b="1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9066" b="1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9066" b="1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9066" b="1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9066" b="1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9066" b="1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9066" b="1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9066" b="1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9066" b="1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459000" y="4734200"/>
            <a:ext cx="6546800" cy="7704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3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3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3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3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3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3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3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3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3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11330665" y="6251679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7473330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oleObject" Target="../embeddings/oleObject1.bin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ags" Target="../tags/tag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ags" Target="../tags/tag1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kt 6" hidden="1"/>
          <p:cNvGraphicFramePr>
            <a:graphicFrameLocks noChangeAspect="1"/>
          </p:cNvGraphicFramePr>
          <p:nvPr>
            <p:custDataLst>
              <p:tags r:id="rId12"/>
            </p:custDataLst>
            <p:extLst>
              <p:ext uri="{D42A27DB-BD31-4B8C-83A1-F6EECF244321}">
                <p14:modId xmlns:p14="http://schemas.microsoft.com/office/powerpoint/2010/main" val="2796763551"/>
              </p:ext>
            </p:extLst>
          </p:nvPr>
        </p:nvGraphicFramePr>
        <p:xfrm>
          <a:off x="2118" y="2118"/>
          <a:ext cx="2116" cy="2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13" imgW="270" imgH="270" progId="TCLayout.ActiveDocument.1">
                  <p:embed/>
                </p:oleObj>
              </mc:Choice>
              <mc:Fallback>
                <p:oleObj name="think-cell Folie" r:id="rId13" imgW="270" imgH="270" progId="TCLayout.ActiveDocument.1">
                  <p:embed/>
                  <p:pic>
                    <p:nvPicPr>
                      <p:cNvPr id="7" name="Objekt 6" hidden="1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2118" y="2118"/>
                        <a:ext cx="2116" cy="21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77432" y="315840"/>
            <a:ext cx="11431451" cy="36924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de-DE" dirty="0"/>
              <a:t>Titelmasterformat durch Klicken bearbeiten</a:t>
            </a:r>
            <a:endParaRPr lang="de-DE" noProof="0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 bwMode="gray">
          <a:xfrm>
            <a:off x="378091" y="1699860"/>
            <a:ext cx="11430354" cy="153852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custDataLst>
      <p:tags r:id="rId11"/>
    </p:custDataLst>
    <p:extLst>
      <p:ext uri="{BB962C8B-B14F-4D97-AF65-F5344CB8AC3E}">
        <p14:creationId xmlns:p14="http://schemas.microsoft.com/office/powerpoint/2010/main" val="17314441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729" r:id="rId2"/>
    <p:sldLayoutId id="2147483731" r:id="rId3"/>
    <p:sldLayoutId id="2147483732" r:id="rId4"/>
    <p:sldLayoutId id="2147483697" r:id="rId5"/>
    <p:sldLayoutId id="2147483699" r:id="rId6"/>
    <p:sldLayoutId id="2147483715" r:id="rId7"/>
    <p:sldLayoutId id="2147483717" r:id="rId8"/>
    <p:sldLayoutId id="2147483730" r:id="rId9"/>
  </p:sldLayoutIdLst>
  <p:hf hdr="0"/>
  <p:txStyles>
    <p:titleStyle>
      <a:lvl1pPr algn="l" defTabSz="1218864" rtl="0" eaLnBrk="1" latinLnBrk="0" hangingPunct="1">
        <a:spcBef>
          <a:spcPct val="0"/>
        </a:spcBef>
        <a:buNone/>
        <a:defRPr lang="de-DE" sz="2400" b="0" i="0" kern="1200" spc="300" noProof="0" dirty="0">
          <a:solidFill>
            <a:schemeClr val="accent6">
              <a:lumMod val="50000"/>
            </a:schemeClr>
          </a:solidFill>
          <a:latin typeface="Source Sans Pro" charset="0"/>
          <a:ea typeface="+mj-ea"/>
          <a:cs typeface="+mj-cs"/>
        </a:defRPr>
      </a:lvl1pPr>
    </p:titleStyle>
    <p:bodyStyle>
      <a:lvl1pPr marL="182380" indent="-182380" algn="l" defTabSz="1218864" rtl="0" eaLnBrk="1" latinLnBrk="0" hangingPunct="1">
        <a:spcBef>
          <a:spcPts val="599"/>
        </a:spcBef>
        <a:spcAft>
          <a:spcPts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1598" kern="1200">
          <a:solidFill>
            <a:schemeClr val="tx1"/>
          </a:solidFill>
          <a:latin typeface="Arial"/>
          <a:ea typeface="+mn-ea"/>
          <a:cs typeface="+mn-cs"/>
        </a:defRPr>
      </a:lvl1pPr>
      <a:lvl2pPr marL="358416" indent="-176037" algn="l" defTabSz="1218864" rtl="0" eaLnBrk="1" latinLnBrk="0" hangingPunct="1">
        <a:spcBef>
          <a:spcPts val="599"/>
        </a:spcBef>
        <a:spcAft>
          <a:spcPts val="0"/>
        </a:spcAft>
        <a:buClr>
          <a:schemeClr val="tx1"/>
        </a:buClr>
        <a:buSzPct val="90000"/>
        <a:buFont typeface="[Normal Text]"/>
        <a:buChar char="–"/>
        <a:defRPr sz="1598" kern="1200">
          <a:solidFill>
            <a:schemeClr val="tx1"/>
          </a:solidFill>
          <a:latin typeface="Arial"/>
          <a:ea typeface="+mn-ea"/>
          <a:cs typeface="+mn-cs"/>
        </a:defRPr>
      </a:lvl2pPr>
      <a:lvl3pPr marL="540797" indent="-182380" algn="l" defTabSz="1218864" rtl="0" eaLnBrk="1" latinLnBrk="0" hangingPunct="1">
        <a:spcBef>
          <a:spcPts val="599"/>
        </a:spcBef>
        <a:spcAft>
          <a:spcPts val="0"/>
        </a:spcAft>
        <a:buClr>
          <a:schemeClr val="tx1"/>
        </a:buClr>
        <a:buSzPct val="100000"/>
        <a:buFont typeface="Symbol" panose="05050102010706020507" pitchFamily="18" charset="2"/>
        <a:buChar char="-"/>
        <a:defRPr sz="1598" kern="1200">
          <a:solidFill>
            <a:schemeClr val="tx1"/>
          </a:solidFill>
          <a:latin typeface="Arial"/>
          <a:ea typeface="+mn-ea"/>
          <a:cs typeface="+mn-cs"/>
        </a:defRPr>
      </a:lvl3pPr>
      <a:lvl4pPr marL="715247" indent="-174450" algn="l" defTabSz="1218864" rtl="0" eaLnBrk="1" latinLnBrk="0" hangingPunct="1">
        <a:spcBef>
          <a:spcPts val="599"/>
        </a:spcBef>
        <a:spcAft>
          <a:spcPts val="0"/>
        </a:spcAft>
        <a:buClr>
          <a:schemeClr val="tx1"/>
        </a:buClr>
        <a:buSzPct val="100000"/>
        <a:buFont typeface="Symbol" panose="05050102010706020507" pitchFamily="18" charset="2"/>
        <a:buChar char="-"/>
        <a:defRPr sz="1598" kern="1200">
          <a:solidFill>
            <a:schemeClr val="tx1"/>
          </a:solidFill>
          <a:latin typeface="Arial"/>
          <a:ea typeface="+mn-ea"/>
          <a:cs typeface="+mn-cs"/>
        </a:defRPr>
      </a:lvl4pPr>
      <a:lvl5pPr marL="897626" indent="-182380" algn="l" defTabSz="1218864" rtl="0" eaLnBrk="1" latinLnBrk="0" hangingPunct="1">
        <a:spcBef>
          <a:spcPts val="599"/>
        </a:spcBef>
        <a:spcAft>
          <a:spcPts val="0"/>
        </a:spcAft>
        <a:buClr>
          <a:schemeClr val="tx1"/>
        </a:buClr>
        <a:buFont typeface="Symbol" panose="05050102010706020507" pitchFamily="18" charset="2"/>
        <a:buChar char="-"/>
        <a:defRPr sz="1598" kern="1200">
          <a:solidFill>
            <a:schemeClr val="tx1"/>
          </a:solidFill>
          <a:latin typeface="Arial"/>
          <a:ea typeface="+mn-ea"/>
          <a:cs typeface="+mn-cs"/>
        </a:defRPr>
      </a:lvl5pPr>
      <a:lvl6pPr marL="3351876" indent="-304716" algn="l" defTabSz="1218864" rtl="0" eaLnBrk="1" latinLnBrk="0" hangingPunct="1">
        <a:spcBef>
          <a:spcPct val="20000"/>
        </a:spcBef>
        <a:buFont typeface="Arial" panose="020B0604020202020204" pitchFamily="34" charset="0"/>
        <a:buChar char="•"/>
        <a:defRPr sz="2697" kern="1200">
          <a:solidFill>
            <a:schemeClr val="tx1"/>
          </a:solidFill>
          <a:latin typeface="+mn-lt"/>
          <a:ea typeface="+mn-ea"/>
          <a:cs typeface="+mn-cs"/>
        </a:defRPr>
      </a:lvl6pPr>
      <a:lvl7pPr marL="3961308" indent="-304716" algn="l" defTabSz="1218864" rtl="0" eaLnBrk="1" latinLnBrk="0" hangingPunct="1">
        <a:spcBef>
          <a:spcPct val="20000"/>
        </a:spcBef>
        <a:buFont typeface="Arial" panose="020B0604020202020204" pitchFamily="34" charset="0"/>
        <a:buChar char="•"/>
        <a:defRPr sz="2697" kern="1200">
          <a:solidFill>
            <a:schemeClr val="tx1"/>
          </a:solidFill>
          <a:latin typeface="+mn-lt"/>
          <a:ea typeface="+mn-ea"/>
          <a:cs typeface="+mn-cs"/>
        </a:defRPr>
      </a:lvl7pPr>
      <a:lvl8pPr marL="4570740" indent="-304716" algn="l" defTabSz="1218864" rtl="0" eaLnBrk="1" latinLnBrk="0" hangingPunct="1">
        <a:spcBef>
          <a:spcPct val="20000"/>
        </a:spcBef>
        <a:buFont typeface="Arial" panose="020B0604020202020204" pitchFamily="34" charset="0"/>
        <a:buChar char="•"/>
        <a:defRPr sz="2697" kern="1200">
          <a:solidFill>
            <a:schemeClr val="tx1"/>
          </a:solidFill>
          <a:latin typeface="+mn-lt"/>
          <a:ea typeface="+mn-ea"/>
          <a:cs typeface="+mn-cs"/>
        </a:defRPr>
      </a:lvl8pPr>
      <a:lvl9pPr marL="5180172" indent="-304716" algn="l" defTabSz="1218864" rtl="0" eaLnBrk="1" latinLnBrk="0" hangingPunct="1">
        <a:spcBef>
          <a:spcPct val="20000"/>
        </a:spcBef>
        <a:buFont typeface="Arial" panose="020B0604020202020204" pitchFamily="34" charset="0"/>
        <a:buChar char="•"/>
        <a:defRPr sz="269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218864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432" algn="l" defTabSz="1218864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864" algn="l" defTabSz="1218864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8296" algn="l" defTabSz="1218864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7728" algn="l" defTabSz="1218864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7160" algn="l" defTabSz="1218864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6592" algn="l" defTabSz="1218864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6024" algn="l" defTabSz="1218864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5456" algn="l" defTabSz="1218864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38">
          <p15:clr>
            <a:srgbClr val="F26B43"/>
          </p15:clr>
        </p15:guide>
        <p15:guide id="2" orient="horz" pos="1072">
          <p15:clr>
            <a:srgbClr val="F26B43"/>
          </p15:clr>
        </p15:guide>
        <p15:guide id="3" orient="horz" pos="255">
          <p15:clr>
            <a:srgbClr val="F26B43"/>
          </p15:clr>
        </p15:guide>
        <p15:guide id="4" pos="7450">
          <p15:clr>
            <a:srgbClr val="F26B43"/>
          </p15:clr>
        </p15:guide>
        <p15:guide id="5" orient="horz" pos="3680">
          <p15:clr>
            <a:srgbClr val="F26B43"/>
          </p15:clr>
        </p15:guide>
        <p15:guide id="6" pos="4570">
          <p15:clr>
            <a:srgbClr val="F26B43"/>
          </p15:clr>
        </p15:guide>
        <p15:guide id="7" pos="477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github/DJCordhose/practical-ll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Turing_(microarchitecture)" TargetMode="External"/><Relationship Id="rId7" Type="http://schemas.openxmlformats.org/officeDocument/2006/relationships/hyperlink" Target="https://en.wikipedia.org/wiki/Hopper_(microarchitecture)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Ada_Lovelace_(microarchitecture)" TargetMode="External"/><Relationship Id="rId5" Type="http://schemas.openxmlformats.org/officeDocument/2006/relationships/hyperlink" Target="https://en.wikipedia.org/wiki/Ampere_(microarchitecture)" TargetMode="External"/><Relationship Id="rId4" Type="http://schemas.openxmlformats.org/officeDocument/2006/relationships/hyperlink" Target="https://en.wikipedia.org/wiki/Volta_(microarchitecture)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huggingface.co/" TargetMode="External"/><Relationship Id="rId3" Type="http://schemas.openxmlformats.org/officeDocument/2006/relationships/hyperlink" Target="https://accounts.google.com/" TargetMode="External"/><Relationship Id="rId7" Type="http://schemas.openxmlformats.org/officeDocument/2006/relationships/hyperlink" Target="https://huggingface.co/google/gemma-2-2b-it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huggingface.co/meta-llama/Meta-Llama-3.1-8B-Instruct" TargetMode="External"/><Relationship Id="rId5" Type="http://schemas.openxmlformats.org/officeDocument/2006/relationships/hyperlink" Target="https://huggingface.co/join" TargetMode="External"/><Relationship Id="rId4" Type="http://schemas.openxmlformats.org/officeDocument/2006/relationships/hyperlink" Target="https://colab.research.google.com/" TargetMode="External"/><Relationship Id="rId9" Type="http://schemas.openxmlformats.org/officeDocument/2006/relationships/hyperlink" Target="https://colab.research.google.com/github/DJCordhose/practical-llm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huggingface.co/docs/transformers/main/en/quantization/overview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huggingface.co/docs/text-generation-inference/conceptual/quantization#quantization-with-bitsandbytes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huggingface.co/blog/hf-bitsandbytes-integration#is-it-faster-than-native-models" TargetMode="External"/><Relationship Id="rId5" Type="http://schemas.openxmlformats.org/officeDocument/2006/relationships/hyperlink" Target="https://huggingface.co/blog/4bit-transformers-bitsandbytes" TargetMode="External"/><Relationship Id="rId4" Type="http://schemas.openxmlformats.org/officeDocument/2006/relationships/hyperlink" Target="https://huggingface.co/blog/hf-bitsandbytes-integration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gerganov/llama.cpp/blob/master/README.md" TargetMode="External"/><Relationship Id="rId7" Type="http://schemas.openxmlformats.org/officeDocument/2006/relationships/hyperlink" Target="https://www.theregister.com/2024/03/17/ai_pc_local_llm/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ollama/ollama" TargetMode="External"/><Relationship Id="rId5" Type="http://schemas.openxmlformats.org/officeDocument/2006/relationships/hyperlink" Target="https://ollama.com/" TargetMode="External"/><Relationship Id="rId4" Type="http://schemas.openxmlformats.org/officeDocument/2006/relationships/hyperlink" Target="https://www.theregister.com/2024/07/14/quantization_llm_feature/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huggingface.co/docs/text-generation-inference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huggingface.co/chat/" TargetMode="External"/><Relationship Id="rId5" Type="http://schemas.openxmlformats.org/officeDocument/2006/relationships/hyperlink" Target="https://build.nvidia.com/explore/discover" TargetMode="External"/><Relationship Id="rId4" Type="http://schemas.openxmlformats.org/officeDocument/2006/relationships/hyperlink" Target="https://developer.nvidia.com/nim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mistral.ai/news/mixtral-of-experts/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abs/2401.04088" TargetMode="External"/><Relationship Id="rId4" Type="http://schemas.openxmlformats.org/officeDocument/2006/relationships/hyperlink" Target="https://huggingface.co/mistralai/Mixtral-8x7B-Instruct-v0.1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huggingface.co/meta-llama/Meta-Llama-3.1-70B-Instruct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llama.meta.com/" TargetMode="External"/><Relationship Id="rId4" Type="http://schemas.openxmlformats.org/officeDocument/2006/relationships/hyperlink" Target="https://ai.meta.com/blog/meta-llama-3-1/" TargetMode="Externa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huggingface.co/docs/text-generation-inference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Blackwell_(microarchitecture)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heise.de/news/Nvidias-neue-KI-Chips-Blackwell-GB200-und-schnelles-NVLink-9658475.html" TargetMode="Externa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4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github/DJCordhose/practical-llm/blob/main/Assessment.ipynb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olab.research.google.com/github/DJCordhose/practical-llm/blob/main/Eval4pptx.ipynb" TargetMode="Externa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DJCordhose/practical-llm/blob/main/Assessment_Mixtral_8x7B.ipynb" TargetMode="External"/><Relationship Id="rId3" Type="http://schemas.openxmlformats.org/officeDocument/2006/relationships/hyperlink" Target="https://colab.research.google.com/github/DJCordhose/practical-llm/blob/main/Assessment_SetFit.ipynb" TargetMode="External"/><Relationship Id="rId7" Type="http://schemas.openxmlformats.org/officeDocument/2006/relationships/hyperlink" Target="https://colab.research.google.com/github/DJCordhose/practical-llm/blob/main/Assessment_Llama_3.1_8B_Full_T4.ipynb" TargetMode="Externa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colab.research.google.com/github/DJCordhose/practical-llm/blob/main/Assessment_Llama_3.1_8B_Quantize_T4.ipynb" TargetMode="External"/><Relationship Id="rId5" Type="http://schemas.openxmlformats.org/officeDocument/2006/relationships/hyperlink" Target="https://colab.research.google.com/github/DJCordhose/practical-llm/blob/main/Assessment_Gemma_2_2B_T4.ipynb" TargetMode="External"/><Relationship Id="rId4" Type="http://schemas.openxmlformats.org/officeDocument/2006/relationships/hyperlink" Target="https://colab.research.google.com/github/DJCordhose/practical-llm/blob/main/Assessment_Phi_3_mini_T4.ipynb" TargetMode="Externa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videntlyai.com/blog/open-source-llm-evaluation#drift-detection" TargetMode="Externa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evidentlyai.com/blog/data-drift-detection-large-datasets" TargetMode="Externa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ai.com/index/new-embedding-models-and-api-updates/" TargetMode="Externa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evidentlyai.com/blog/embedding-drift-detection" TargetMode="External"/><Relationship Id="rId4" Type="http://schemas.openxmlformats.org/officeDocument/2006/relationships/hyperlink" Target="https://arxiv.org/abs/1810.11953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/>
              <a:t>Our Prep</a:t>
            </a:r>
            <a:endParaRPr/>
          </a:p>
        </p:txBody>
      </p:sp>
      <p:sp>
        <p:nvSpPr>
          <p:cNvPr id="71" name="Google Shape;71;p15"/>
          <p:cNvSpPr txBox="1">
            <a:spLocks noGrp="1"/>
          </p:cNvSpPr>
          <p:nvPr>
            <p:ph type="body" idx="1"/>
          </p:nvPr>
        </p:nvSpPr>
        <p:spPr>
          <a:xfrm>
            <a:off x="415600" y="1645433"/>
            <a:ext cx="11360800" cy="444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buNone/>
            </a:pPr>
            <a:r>
              <a:rPr lang="en" b="1" dirty="0"/>
              <a:t>Before travel</a:t>
            </a:r>
            <a:endParaRPr b="1" dirty="0"/>
          </a:p>
          <a:p>
            <a:r>
              <a:rPr lang="en" dirty="0"/>
              <a:t>Have a fallback for WiFi outage</a:t>
            </a:r>
            <a:endParaRPr dirty="0"/>
          </a:p>
          <a:p>
            <a:pPr lvl="1"/>
            <a:r>
              <a:rPr lang="en" dirty="0"/>
              <a:t>Download these slides as PDF</a:t>
            </a:r>
            <a:endParaRPr dirty="0"/>
          </a:p>
          <a:p>
            <a:pPr lvl="1"/>
            <a:r>
              <a:rPr lang="en" dirty="0"/>
              <a:t>Clone repo with latest version of </a:t>
            </a:r>
            <a:r>
              <a:rPr lang="en" sz="2133" u="sng" dirty="0">
                <a:solidFill>
                  <a:srgbClr val="1155CC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https://colab.research.google.com/github/DJCordhose/practical-llm</a:t>
            </a:r>
            <a:endParaRPr dirty="0"/>
          </a:p>
          <a:p>
            <a:pPr marL="0" indent="0">
              <a:spcBef>
                <a:spcPts val="1600"/>
              </a:spcBef>
              <a:buNone/>
            </a:pPr>
            <a:r>
              <a:rPr lang="en" b="1" dirty="0"/>
              <a:t>On Site</a:t>
            </a:r>
            <a:endParaRPr b="1" dirty="0"/>
          </a:p>
          <a:p>
            <a:pPr>
              <a:spcBef>
                <a:spcPts val="1600"/>
              </a:spcBef>
            </a:pPr>
            <a:r>
              <a:rPr lang="en" dirty="0"/>
              <a:t>Figure out speaker WiFi</a:t>
            </a:r>
            <a:endParaRPr dirty="0"/>
          </a:p>
          <a:p>
            <a:r>
              <a:rPr lang="en" dirty="0"/>
              <a:t>Show prerequisites as first slide before beginning of workshop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3"/>
          <p:cNvSpPr txBox="1">
            <a:spLocks noGrp="1"/>
          </p:cNvSpPr>
          <p:nvPr>
            <p:ph type="title"/>
          </p:nvPr>
        </p:nvSpPr>
        <p:spPr>
          <a:xfrm>
            <a:off x="459000" y="1871800"/>
            <a:ext cx="11274000" cy="2862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rmAutofit/>
          </a:bodyPr>
          <a:lstStyle/>
          <a:p>
            <a:r>
              <a:rPr lang="en" dirty="0"/>
              <a:t>Decoder Models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436592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A750A966-32C8-08F6-881A-7A96A90BB0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e-CH" dirty="0" err="1"/>
              <a:t>How</a:t>
            </a:r>
            <a:r>
              <a:rPr lang="de-CH" dirty="0"/>
              <a:t> </a:t>
            </a:r>
            <a:r>
              <a:rPr lang="de-CH" dirty="0" err="1"/>
              <a:t>does</a:t>
            </a:r>
            <a:r>
              <a:rPr lang="de-CH" dirty="0"/>
              <a:t> a Decoder Model </a:t>
            </a:r>
            <a:r>
              <a:rPr lang="de-CH" dirty="0" err="1"/>
              <a:t>work</a:t>
            </a:r>
            <a:r>
              <a:rPr lang="de-CH" dirty="0"/>
              <a:t> ?</a:t>
            </a:r>
            <a:endParaRPr lang="en-CH" dirty="0"/>
          </a:p>
        </p:txBody>
      </p:sp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8F6A6987-CFE3-F61F-EC57-ED586838367D}"/>
              </a:ext>
            </a:extLst>
          </p:cNvPr>
          <p:cNvSpPr/>
          <p:nvPr/>
        </p:nvSpPr>
        <p:spPr>
          <a:xfrm>
            <a:off x="1156005" y="916216"/>
            <a:ext cx="2139392" cy="2572080"/>
          </a:xfrm>
          <a:prstGeom prst="flowChartDocumen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BD5347-FD1A-4E4D-3267-DE0EFC07DBC3}"/>
              </a:ext>
            </a:extLst>
          </p:cNvPr>
          <p:cNvSpPr txBox="1"/>
          <p:nvPr/>
        </p:nvSpPr>
        <p:spPr>
          <a:xfrm>
            <a:off x="1310079" y="1204677"/>
            <a:ext cx="1676741" cy="89216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Q: </a:t>
            </a:r>
            <a:r>
              <a:rPr lang="de-CH" sz="1599" dirty="0" err="1"/>
              <a:t>what</a:t>
            </a:r>
            <a:r>
              <a:rPr lang="de-CH" sz="1599" dirty="0"/>
              <a:t> </a:t>
            </a:r>
            <a:r>
              <a:rPr lang="de-CH" sz="1599" dirty="0" err="1"/>
              <a:t>is</a:t>
            </a:r>
            <a:r>
              <a:rPr lang="de-CH" sz="1599" dirty="0"/>
              <a:t> </a:t>
            </a:r>
            <a:r>
              <a:rPr lang="de-CH" sz="1599" dirty="0" err="1"/>
              <a:t>pluvia</a:t>
            </a:r>
            <a:r>
              <a:rPr lang="de-CH" sz="1599" dirty="0"/>
              <a:t> ?</a:t>
            </a:r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endParaRPr lang="de-CH" sz="1599" dirty="0"/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A:</a:t>
            </a:r>
            <a:endParaRPr lang="en-CH" sz="1599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F5CB87D-E629-7DAD-FCCB-2CD8B681F8BA}"/>
              </a:ext>
            </a:extLst>
          </p:cNvPr>
          <p:cNvGrpSpPr/>
          <p:nvPr/>
        </p:nvGrpSpPr>
        <p:grpSpPr>
          <a:xfrm>
            <a:off x="784679" y="4582142"/>
            <a:ext cx="6246130" cy="991361"/>
            <a:chOff x="588509" y="3436606"/>
            <a:chExt cx="4684597" cy="743521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27E5D13-4E0A-5620-EA7A-CD5B6B8BCCAF}"/>
                </a:ext>
              </a:extLst>
            </p:cNvPr>
            <p:cNvSpPr txBox="1"/>
            <p:nvPr/>
          </p:nvSpPr>
          <p:spPr>
            <a:xfrm>
              <a:off x="3396342" y="3436606"/>
              <a:ext cx="1876764" cy="73827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Trained</a:t>
              </a:r>
              <a:r>
                <a:rPr lang="de-CH" sz="1599" dirty="0"/>
                <a:t> on </a:t>
              </a:r>
              <a:r>
                <a:rPr lang="de-CH" sz="1599" dirty="0" err="1"/>
                <a:t>huge</a:t>
              </a:r>
              <a:r>
                <a:rPr lang="de-CH" sz="1599" dirty="0"/>
                <a:t> </a:t>
              </a:r>
              <a:r>
                <a:rPr lang="de-CH" sz="1599" dirty="0" err="1"/>
                <a:t>datasets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Does</a:t>
              </a:r>
              <a:r>
                <a:rPr lang="de-CH" sz="1599" dirty="0"/>
                <a:t> not </a:t>
              </a:r>
              <a:r>
                <a:rPr lang="de-CH" sz="1599" dirty="0" err="1"/>
                <a:t>change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Same </a:t>
              </a:r>
              <a:r>
                <a:rPr lang="de-CH" sz="1599" dirty="0" err="1"/>
                <a:t>for</a:t>
              </a:r>
              <a:r>
                <a:rPr lang="de-CH" sz="1599" dirty="0"/>
                <a:t> all </a:t>
              </a:r>
              <a:r>
                <a:rPr lang="de-CH" sz="1599" dirty="0" err="1"/>
                <a:t>users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/>
                <a:t>«</a:t>
              </a:r>
              <a:r>
                <a:rPr lang="de-CH" sz="1599" b="1" dirty="0" err="1"/>
                <a:t>the</a:t>
              </a:r>
              <a:r>
                <a:rPr lang="de-CH" sz="1599" b="1" dirty="0"/>
                <a:t> </a:t>
              </a:r>
              <a:r>
                <a:rPr lang="de-CH" sz="1599" b="1" dirty="0" err="1"/>
                <a:t>model</a:t>
              </a:r>
              <a:r>
                <a:rPr lang="de-CH" sz="1599" b="1" dirty="0"/>
                <a:t>»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C5904C2-590C-D400-2E98-8EF810931572}"/>
                </a:ext>
              </a:extLst>
            </p:cNvPr>
            <p:cNvSpPr txBox="1"/>
            <p:nvPr/>
          </p:nvSpPr>
          <p:spPr>
            <a:xfrm>
              <a:off x="588509" y="3441848"/>
              <a:ext cx="2045993" cy="73827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Depends</a:t>
              </a:r>
              <a:r>
                <a:rPr lang="de-CH" sz="1599" dirty="0"/>
                <a:t> on </a:t>
              </a:r>
              <a:r>
                <a:rPr lang="de-CH" sz="1599" dirty="0" err="1"/>
                <a:t>users</a:t>
              </a:r>
              <a:r>
                <a:rPr lang="de-CH" sz="1599" dirty="0"/>
                <a:t> </a:t>
              </a:r>
              <a:r>
                <a:rPr lang="de-CH" sz="1599" dirty="0" err="1"/>
                <a:t>goal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Unique </a:t>
              </a:r>
              <a:r>
                <a:rPr lang="de-CH" sz="1599" dirty="0" err="1"/>
                <a:t>for</a:t>
              </a:r>
              <a:r>
                <a:rPr lang="de-CH" sz="1599" dirty="0"/>
                <a:t> </a:t>
              </a:r>
              <a:r>
                <a:rPr lang="de-CH" sz="1599" dirty="0" err="1"/>
                <a:t>each</a:t>
              </a:r>
              <a:r>
                <a:rPr lang="de-CH" sz="1599" dirty="0"/>
                <a:t> </a:t>
              </a:r>
              <a:r>
                <a:rPr lang="de-CH" sz="1599" dirty="0" err="1"/>
                <a:t>chat</a:t>
              </a:r>
              <a:r>
                <a:rPr lang="de-CH" sz="1599" dirty="0"/>
                <a:t> &amp; </a:t>
              </a:r>
              <a:r>
                <a:rPr lang="de-CH" sz="1599" dirty="0" err="1"/>
                <a:t>user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Contains</a:t>
              </a:r>
              <a:r>
                <a:rPr lang="de-CH" sz="1599" dirty="0"/>
                <a:t> 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chat</a:t>
              </a:r>
              <a:r>
                <a:rPr lang="de-CH" sz="1599" dirty="0"/>
                <a:t> </a:t>
              </a:r>
              <a:r>
                <a:rPr lang="de-CH" sz="1599" dirty="0" err="1"/>
                <a:t>history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/>
                <a:t>«</a:t>
              </a:r>
              <a:r>
                <a:rPr lang="de-CH" sz="1599" b="1" dirty="0" err="1"/>
                <a:t>the</a:t>
              </a:r>
              <a:r>
                <a:rPr lang="de-CH" sz="1599" b="1" dirty="0"/>
                <a:t> </a:t>
              </a:r>
              <a:r>
                <a:rPr lang="de-CH" sz="1599" b="1" dirty="0" err="1"/>
                <a:t>context</a:t>
              </a:r>
              <a:r>
                <a:rPr lang="de-CH" sz="1599" b="1" dirty="0"/>
                <a:t>»</a:t>
              </a:r>
            </a:p>
          </p:txBody>
        </p:sp>
      </p:grpSp>
      <p:pic>
        <p:nvPicPr>
          <p:cNvPr id="2" name="Picture 10">
            <a:extLst>
              <a:ext uri="{FF2B5EF4-FFF2-40B4-BE49-F238E27FC236}">
                <a16:creationId xmlns:a16="http://schemas.microsoft.com/office/drawing/2014/main" id="{3966E73A-30B5-98A1-FAE7-4575A45DEF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9350" y="1036893"/>
            <a:ext cx="1881668" cy="1881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Arrow: Down 14">
            <a:extLst>
              <a:ext uri="{FF2B5EF4-FFF2-40B4-BE49-F238E27FC236}">
                <a16:creationId xmlns:a16="http://schemas.microsoft.com/office/drawing/2014/main" id="{C774D972-4550-0123-44AB-7588F0423FE5}"/>
              </a:ext>
            </a:extLst>
          </p:cNvPr>
          <p:cNvSpPr/>
          <p:nvPr/>
        </p:nvSpPr>
        <p:spPr>
          <a:xfrm rot="16200000">
            <a:off x="3987683" y="1589545"/>
            <a:ext cx="408647" cy="806071"/>
          </a:xfrm>
          <a:prstGeom prst="downArrow">
            <a:avLst/>
          </a:prstGeom>
          <a:solidFill>
            <a:srgbClr val="0070C0">
              <a:alpha val="38039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44303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8F6A6987-CFE3-F61F-EC57-ED586838367D}"/>
              </a:ext>
            </a:extLst>
          </p:cNvPr>
          <p:cNvSpPr/>
          <p:nvPr/>
        </p:nvSpPr>
        <p:spPr>
          <a:xfrm>
            <a:off x="1156005" y="916216"/>
            <a:ext cx="2139392" cy="2572080"/>
          </a:xfrm>
          <a:prstGeom prst="flowChartDocumen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BD5347-FD1A-4E4D-3267-DE0EFC07DBC3}"/>
              </a:ext>
            </a:extLst>
          </p:cNvPr>
          <p:cNvSpPr txBox="1"/>
          <p:nvPr/>
        </p:nvSpPr>
        <p:spPr>
          <a:xfrm>
            <a:off x="1310079" y="1204677"/>
            <a:ext cx="1676741" cy="89216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Q: </a:t>
            </a:r>
            <a:r>
              <a:rPr lang="de-CH" sz="1599" dirty="0" err="1"/>
              <a:t>what</a:t>
            </a:r>
            <a:r>
              <a:rPr lang="de-CH" sz="1599" dirty="0"/>
              <a:t> </a:t>
            </a:r>
            <a:r>
              <a:rPr lang="de-CH" sz="1599" dirty="0" err="1"/>
              <a:t>is</a:t>
            </a:r>
            <a:r>
              <a:rPr lang="de-CH" sz="1599" dirty="0"/>
              <a:t> </a:t>
            </a:r>
            <a:r>
              <a:rPr lang="de-CH" sz="1599" dirty="0" err="1"/>
              <a:t>pluvia</a:t>
            </a:r>
            <a:r>
              <a:rPr lang="de-CH" sz="1599" dirty="0"/>
              <a:t> ?</a:t>
            </a:r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endParaRPr lang="de-CH" sz="1599" dirty="0"/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A:</a:t>
            </a:r>
            <a:endParaRPr lang="en-CH" sz="1599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7E5D13-4E0A-5620-EA7A-CD5B6B8BCCAF}"/>
              </a:ext>
            </a:extLst>
          </p:cNvPr>
          <p:cNvSpPr txBox="1"/>
          <p:nvPr/>
        </p:nvSpPr>
        <p:spPr>
          <a:xfrm>
            <a:off x="4528457" y="4582141"/>
            <a:ext cx="2502352" cy="98437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182375" indent="-182375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de-CH" sz="1599" dirty="0" err="1"/>
              <a:t>Trained</a:t>
            </a:r>
            <a:r>
              <a:rPr lang="de-CH" sz="1599" dirty="0"/>
              <a:t> on </a:t>
            </a:r>
            <a:r>
              <a:rPr lang="de-CH" sz="1599" dirty="0" err="1"/>
              <a:t>huge</a:t>
            </a:r>
            <a:r>
              <a:rPr lang="de-CH" sz="1599" dirty="0"/>
              <a:t> </a:t>
            </a:r>
            <a:r>
              <a:rPr lang="de-CH" sz="1599" dirty="0" err="1"/>
              <a:t>datasets</a:t>
            </a:r>
            <a:endParaRPr lang="de-CH" sz="1599" dirty="0"/>
          </a:p>
          <a:p>
            <a:pPr marL="182375" indent="-182375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de-CH" sz="1599" dirty="0" err="1"/>
              <a:t>Does</a:t>
            </a:r>
            <a:r>
              <a:rPr lang="de-CH" sz="1599" dirty="0"/>
              <a:t> not </a:t>
            </a:r>
            <a:r>
              <a:rPr lang="de-CH" sz="1599" dirty="0" err="1"/>
              <a:t>change</a:t>
            </a:r>
            <a:endParaRPr lang="de-CH" sz="1599" dirty="0"/>
          </a:p>
          <a:p>
            <a:pPr marL="182375" indent="-182375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de-CH" sz="1599" dirty="0"/>
              <a:t>Same </a:t>
            </a:r>
            <a:r>
              <a:rPr lang="de-CH" sz="1599" dirty="0" err="1"/>
              <a:t>for</a:t>
            </a:r>
            <a:r>
              <a:rPr lang="de-CH" sz="1599" dirty="0"/>
              <a:t> all </a:t>
            </a:r>
            <a:r>
              <a:rPr lang="de-CH" sz="1599" dirty="0" err="1"/>
              <a:t>users</a:t>
            </a:r>
            <a:endParaRPr lang="de-CH" sz="1599" dirty="0"/>
          </a:p>
          <a:p>
            <a:pPr marL="182375" indent="-182375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de-CH" sz="1599" b="1" dirty="0"/>
              <a:t>«</a:t>
            </a:r>
            <a:r>
              <a:rPr lang="de-CH" sz="1599" b="1" dirty="0" err="1"/>
              <a:t>the</a:t>
            </a:r>
            <a:r>
              <a:rPr lang="de-CH" sz="1599" b="1" dirty="0"/>
              <a:t> </a:t>
            </a:r>
            <a:r>
              <a:rPr lang="de-CH" sz="1599" b="1" dirty="0" err="1"/>
              <a:t>model</a:t>
            </a:r>
            <a:r>
              <a:rPr lang="de-CH" sz="1599" b="1" dirty="0"/>
              <a:t>»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C5904C2-590C-D400-2E98-8EF810931572}"/>
              </a:ext>
            </a:extLst>
          </p:cNvPr>
          <p:cNvSpPr txBox="1"/>
          <p:nvPr/>
        </p:nvSpPr>
        <p:spPr>
          <a:xfrm>
            <a:off x="784680" y="4589130"/>
            <a:ext cx="2727991" cy="98437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182375" indent="-182375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de-CH" sz="1599" dirty="0" err="1"/>
              <a:t>Depends</a:t>
            </a:r>
            <a:r>
              <a:rPr lang="de-CH" sz="1599" dirty="0"/>
              <a:t> on </a:t>
            </a:r>
            <a:r>
              <a:rPr lang="de-CH" sz="1599" dirty="0" err="1"/>
              <a:t>users</a:t>
            </a:r>
            <a:r>
              <a:rPr lang="de-CH" sz="1599" dirty="0"/>
              <a:t> </a:t>
            </a:r>
            <a:r>
              <a:rPr lang="de-CH" sz="1599" dirty="0" err="1"/>
              <a:t>goal</a:t>
            </a:r>
            <a:endParaRPr lang="de-CH" sz="1599" dirty="0"/>
          </a:p>
          <a:p>
            <a:pPr marL="182375" indent="-182375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de-CH" sz="1599" dirty="0"/>
              <a:t>Unique </a:t>
            </a:r>
            <a:r>
              <a:rPr lang="de-CH" sz="1599" dirty="0" err="1"/>
              <a:t>for</a:t>
            </a:r>
            <a:r>
              <a:rPr lang="de-CH" sz="1599" dirty="0"/>
              <a:t> </a:t>
            </a:r>
            <a:r>
              <a:rPr lang="de-CH" sz="1599" dirty="0" err="1"/>
              <a:t>each</a:t>
            </a:r>
            <a:r>
              <a:rPr lang="de-CH" sz="1599" dirty="0"/>
              <a:t> </a:t>
            </a:r>
            <a:r>
              <a:rPr lang="de-CH" sz="1599" dirty="0" err="1"/>
              <a:t>chat</a:t>
            </a:r>
            <a:r>
              <a:rPr lang="de-CH" sz="1599" dirty="0"/>
              <a:t> &amp; </a:t>
            </a:r>
            <a:r>
              <a:rPr lang="de-CH" sz="1599" dirty="0" err="1"/>
              <a:t>user</a:t>
            </a:r>
            <a:endParaRPr lang="de-CH" sz="1599" dirty="0"/>
          </a:p>
          <a:p>
            <a:pPr marL="182375" indent="-182375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de-CH" sz="1599" dirty="0" err="1"/>
              <a:t>Contains</a:t>
            </a:r>
            <a:r>
              <a:rPr lang="de-CH" sz="1599" dirty="0"/>
              <a:t> </a:t>
            </a:r>
            <a:r>
              <a:rPr lang="de-CH" sz="1599" dirty="0" err="1"/>
              <a:t>the</a:t>
            </a:r>
            <a:r>
              <a:rPr lang="de-CH" sz="1599" dirty="0"/>
              <a:t> </a:t>
            </a:r>
            <a:r>
              <a:rPr lang="de-CH" sz="1599" dirty="0" err="1"/>
              <a:t>chat</a:t>
            </a:r>
            <a:r>
              <a:rPr lang="de-CH" sz="1599" dirty="0"/>
              <a:t> </a:t>
            </a:r>
            <a:r>
              <a:rPr lang="de-CH" sz="1599" dirty="0" err="1"/>
              <a:t>history</a:t>
            </a:r>
            <a:endParaRPr lang="de-CH" sz="1599" dirty="0"/>
          </a:p>
          <a:p>
            <a:pPr marL="182375" indent="-182375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de-CH" sz="1599" b="1" dirty="0"/>
              <a:t>«</a:t>
            </a:r>
            <a:r>
              <a:rPr lang="de-CH" sz="1599" b="1" dirty="0" err="1"/>
              <a:t>the</a:t>
            </a:r>
            <a:r>
              <a:rPr lang="de-CH" sz="1599" b="1" dirty="0"/>
              <a:t> </a:t>
            </a:r>
            <a:r>
              <a:rPr lang="de-CH" sz="1599" b="1" dirty="0" err="1"/>
              <a:t>context</a:t>
            </a:r>
            <a:r>
              <a:rPr lang="de-CH" sz="1599" b="1" dirty="0"/>
              <a:t>»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8C93E8C-4D19-B449-2D23-154B7F12324F}"/>
              </a:ext>
            </a:extLst>
          </p:cNvPr>
          <p:cNvSpPr txBox="1"/>
          <p:nvPr/>
        </p:nvSpPr>
        <p:spPr>
          <a:xfrm>
            <a:off x="9318173" y="4582141"/>
            <a:ext cx="2497140" cy="98437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82375" indent="-182375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de-CH" sz="1599" dirty="0"/>
              <a:t>Single «</a:t>
            </a:r>
            <a:r>
              <a:rPr lang="de-CH" sz="1599" dirty="0" err="1"/>
              <a:t>word</a:t>
            </a:r>
            <a:r>
              <a:rPr lang="de-CH" sz="1599" dirty="0"/>
              <a:t>»</a:t>
            </a:r>
          </a:p>
          <a:p>
            <a:pPr marL="182375" indent="-182375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de-CH" sz="1599" dirty="0" err="1"/>
              <a:t>Depends</a:t>
            </a:r>
            <a:r>
              <a:rPr lang="de-CH" sz="1599" dirty="0"/>
              <a:t> on </a:t>
            </a:r>
            <a:r>
              <a:rPr lang="de-CH" sz="1599" dirty="0" err="1"/>
              <a:t>context</a:t>
            </a:r>
            <a:r>
              <a:rPr lang="de-CH" sz="1599" dirty="0"/>
              <a:t> and </a:t>
            </a:r>
            <a:r>
              <a:rPr lang="de-CH" sz="1599" dirty="0" err="1"/>
              <a:t>model</a:t>
            </a:r>
            <a:endParaRPr lang="de-CH" sz="1599" dirty="0"/>
          </a:p>
          <a:p>
            <a:pPr marL="182375" indent="-182375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de-CH" sz="1599" b="1" dirty="0"/>
              <a:t>«</a:t>
            </a:r>
            <a:r>
              <a:rPr lang="de-CH" sz="1599" b="1" dirty="0" err="1"/>
              <a:t>the</a:t>
            </a:r>
            <a:r>
              <a:rPr lang="de-CH" sz="1599" b="1" dirty="0"/>
              <a:t> </a:t>
            </a:r>
            <a:r>
              <a:rPr lang="de-CH" sz="1599" b="1" dirty="0" err="1"/>
              <a:t>token</a:t>
            </a:r>
            <a:r>
              <a:rPr lang="de-CH" sz="1599" b="1" dirty="0"/>
              <a:t>»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32C1377-BA36-B952-1C16-340C30D835A7}"/>
              </a:ext>
            </a:extLst>
          </p:cNvPr>
          <p:cNvSpPr txBox="1"/>
          <p:nvPr/>
        </p:nvSpPr>
        <p:spPr>
          <a:xfrm>
            <a:off x="10381240" y="1885169"/>
            <a:ext cx="556243" cy="24609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Pluvia</a:t>
            </a:r>
            <a:endParaRPr lang="en-CH" sz="1599" dirty="0"/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8E4795CC-154B-93F6-5E42-C8FE5FDD3CB6}"/>
              </a:ext>
            </a:extLst>
          </p:cNvPr>
          <p:cNvCxnSpPr>
            <a:cxnSpLocks/>
          </p:cNvCxnSpPr>
          <p:nvPr/>
        </p:nvCxnSpPr>
        <p:spPr>
          <a:xfrm rot="5400000">
            <a:off x="5950401" y="-1145855"/>
            <a:ext cx="979799" cy="8429196"/>
          </a:xfrm>
          <a:prstGeom prst="bentConnector3">
            <a:avLst>
              <a:gd name="adj1" fmla="val 150790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0">
            <a:extLst>
              <a:ext uri="{FF2B5EF4-FFF2-40B4-BE49-F238E27FC236}">
                <a16:creationId xmlns:a16="http://schemas.microsoft.com/office/drawing/2014/main" id="{3966E73A-30B5-98A1-FAE7-4575A45DEF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9350" y="1036893"/>
            <a:ext cx="1881668" cy="1881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Arrow: Down 23">
            <a:extLst>
              <a:ext uri="{FF2B5EF4-FFF2-40B4-BE49-F238E27FC236}">
                <a16:creationId xmlns:a16="http://schemas.microsoft.com/office/drawing/2014/main" id="{7985FCA7-1D77-40A0-6978-5A86CC0B421F}"/>
              </a:ext>
            </a:extLst>
          </p:cNvPr>
          <p:cNvSpPr/>
          <p:nvPr/>
        </p:nvSpPr>
        <p:spPr>
          <a:xfrm rot="16200000">
            <a:off x="3987683" y="1589545"/>
            <a:ext cx="408647" cy="806071"/>
          </a:xfrm>
          <a:prstGeom prst="downArrow">
            <a:avLst/>
          </a:prstGeom>
          <a:solidFill>
            <a:srgbClr val="0070C0">
              <a:alpha val="10980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25" name="Arrow: Down 24">
            <a:extLst>
              <a:ext uri="{FF2B5EF4-FFF2-40B4-BE49-F238E27FC236}">
                <a16:creationId xmlns:a16="http://schemas.microsoft.com/office/drawing/2014/main" id="{84728687-0CAF-C4D0-3CD4-A287CF471635}"/>
              </a:ext>
            </a:extLst>
          </p:cNvPr>
          <p:cNvSpPr/>
          <p:nvPr/>
        </p:nvSpPr>
        <p:spPr>
          <a:xfrm rot="16200000">
            <a:off x="8974490" y="1620249"/>
            <a:ext cx="408647" cy="806071"/>
          </a:xfrm>
          <a:prstGeom prst="downArrow">
            <a:avLst/>
          </a:prstGeom>
          <a:solidFill>
            <a:srgbClr val="0070C0">
              <a:alpha val="38039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B6A8338-1F6E-80A9-200E-D87E045752DC}"/>
              </a:ext>
            </a:extLst>
          </p:cNvPr>
          <p:cNvSpPr/>
          <p:nvPr/>
        </p:nvSpPr>
        <p:spPr>
          <a:xfrm>
            <a:off x="9795534" y="1708111"/>
            <a:ext cx="1718725" cy="630344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cxnSp>
        <p:nvCxnSpPr>
          <p:cNvPr id="3" name="Connector: Elbow 2">
            <a:extLst>
              <a:ext uri="{FF2B5EF4-FFF2-40B4-BE49-F238E27FC236}">
                <a16:creationId xmlns:a16="http://schemas.microsoft.com/office/drawing/2014/main" id="{CC0350C5-D65F-2D23-A82C-BAAA8F16B449}"/>
              </a:ext>
            </a:extLst>
          </p:cNvPr>
          <p:cNvCxnSpPr>
            <a:cxnSpLocks/>
          </p:cNvCxnSpPr>
          <p:nvPr/>
        </p:nvCxnSpPr>
        <p:spPr>
          <a:xfrm rot="10800000" flipV="1">
            <a:off x="6270184" y="2578838"/>
            <a:ext cx="4383893" cy="339721"/>
          </a:xfrm>
          <a:prstGeom prst="bentConnector4">
            <a:avLst>
              <a:gd name="adj1" fmla="val 150"/>
              <a:gd name="adj2" fmla="val 436206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8">
            <a:extLst>
              <a:ext uri="{FF2B5EF4-FFF2-40B4-BE49-F238E27FC236}">
                <a16:creationId xmlns:a16="http://schemas.microsoft.com/office/drawing/2014/main" id="{C4CEC5E9-195F-9EEE-C7EB-C076E12F9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z="1800" dirty="0" err="1"/>
              <a:t>How</a:t>
            </a:r>
            <a:r>
              <a:rPr lang="de-CH" sz="1800" dirty="0"/>
              <a:t> </a:t>
            </a:r>
            <a:r>
              <a:rPr lang="de-CH" sz="1800" dirty="0" err="1"/>
              <a:t>does</a:t>
            </a:r>
            <a:r>
              <a:rPr lang="de-CH" sz="1800" dirty="0"/>
              <a:t> a Decoder Model </a:t>
            </a:r>
            <a:r>
              <a:rPr lang="de-CH" sz="1800" dirty="0" err="1"/>
              <a:t>work</a:t>
            </a:r>
            <a:r>
              <a:rPr lang="de-CH" sz="1800" dirty="0"/>
              <a:t> ?</a:t>
            </a:r>
            <a:endParaRPr lang="en-CH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B30153-0D1E-05DB-DBEC-F3DD65F766B3}"/>
              </a:ext>
            </a:extLst>
          </p:cNvPr>
          <p:cNvSpPr txBox="1"/>
          <p:nvPr/>
        </p:nvSpPr>
        <p:spPr>
          <a:xfrm>
            <a:off x="1313889" y="1197057"/>
            <a:ext cx="807913" cy="89216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 </a:t>
            </a:r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endParaRPr lang="de-CH" sz="1599" dirty="0"/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A: Pluvia</a:t>
            </a:r>
            <a:endParaRPr lang="en-CH" sz="1599" dirty="0"/>
          </a:p>
        </p:txBody>
      </p:sp>
    </p:spTree>
    <p:extLst>
      <p:ext uri="{BB962C8B-B14F-4D97-AF65-F5344CB8AC3E}">
        <p14:creationId xmlns:p14="http://schemas.microsoft.com/office/powerpoint/2010/main" val="3239396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2" presetClass="entr" presetSubtype="2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25" grpId="0" animBg="1"/>
      <p:bldP spid="26" grpId="0" animBg="1"/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8F6A6987-CFE3-F61F-EC57-ED586838367D}"/>
              </a:ext>
            </a:extLst>
          </p:cNvPr>
          <p:cNvSpPr/>
          <p:nvPr/>
        </p:nvSpPr>
        <p:spPr>
          <a:xfrm>
            <a:off x="1156005" y="916216"/>
            <a:ext cx="2139392" cy="2572080"/>
          </a:xfrm>
          <a:prstGeom prst="flowChartDocumen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BD5347-FD1A-4E4D-3267-DE0EFC07DBC3}"/>
              </a:ext>
            </a:extLst>
          </p:cNvPr>
          <p:cNvSpPr txBox="1"/>
          <p:nvPr/>
        </p:nvSpPr>
        <p:spPr>
          <a:xfrm>
            <a:off x="1310079" y="1204677"/>
            <a:ext cx="1676741" cy="89216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Q: </a:t>
            </a:r>
            <a:r>
              <a:rPr lang="de-CH" sz="1599" dirty="0" err="1"/>
              <a:t>what</a:t>
            </a:r>
            <a:r>
              <a:rPr lang="de-CH" sz="1599" dirty="0"/>
              <a:t> </a:t>
            </a:r>
            <a:r>
              <a:rPr lang="de-CH" sz="1599" dirty="0" err="1"/>
              <a:t>is</a:t>
            </a:r>
            <a:r>
              <a:rPr lang="de-CH" sz="1599" dirty="0"/>
              <a:t> </a:t>
            </a:r>
            <a:r>
              <a:rPr lang="de-CH" sz="1599" dirty="0" err="1"/>
              <a:t>pluvia</a:t>
            </a:r>
            <a:r>
              <a:rPr lang="de-CH" sz="1599" dirty="0"/>
              <a:t> ?</a:t>
            </a:r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endParaRPr lang="de-CH" sz="1599" dirty="0"/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A: Pluvia</a:t>
            </a:r>
            <a:endParaRPr lang="en-CH" sz="1599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68F09D-4F16-F69E-BD4D-542E169A614E}"/>
              </a:ext>
            </a:extLst>
          </p:cNvPr>
          <p:cNvSpPr txBox="1"/>
          <p:nvPr/>
        </p:nvSpPr>
        <p:spPr>
          <a:xfrm>
            <a:off x="10585699" y="1885169"/>
            <a:ext cx="147476" cy="24609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 err="1"/>
              <a:t>is</a:t>
            </a:r>
            <a:endParaRPr lang="en-CH" sz="1599" dirty="0"/>
          </a:p>
        </p:txBody>
      </p: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5A5590AF-F7F7-C435-9E04-98D3CFAAB5CA}"/>
              </a:ext>
            </a:extLst>
          </p:cNvPr>
          <p:cNvCxnSpPr>
            <a:cxnSpLocks/>
          </p:cNvCxnSpPr>
          <p:nvPr/>
        </p:nvCxnSpPr>
        <p:spPr>
          <a:xfrm rot="5400000">
            <a:off x="5950401" y="-1145855"/>
            <a:ext cx="979799" cy="8429196"/>
          </a:xfrm>
          <a:prstGeom prst="bentConnector3">
            <a:avLst>
              <a:gd name="adj1" fmla="val 150790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15D9CCE-74EB-6DB2-71BD-E75E611325B4}"/>
              </a:ext>
            </a:extLst>
          </p:cNvPr>
          <p:cNvGrpSpPr/>
          <p:nvPr/>
        </p:nvGrpSpPr>
        <p:grpSpPr>
          <a:xfrm>
            <a:off x="784680" y="4582141"/>
            <a:ext cx="11030633" cy="991361"/>
            <a:chOff x="588509" y="3436606"/>
            <a:chExt cx="8272975" cy="743521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10707E3-2B96-85A0-9ACF-1868C8A31000}"/>
                </a:ext>
              </a:extLst>
            </p:cNvPr>
            <p:cNvSpPr txBox="1"/>
            <p:nvPr/>
          </p:nvSpPr>
          <p:spPr>
            <a:xfrm>
              <a:off x="3396342" y="3436606"/>
              <a:ext cx="1876764" cy="73827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Trained</a:t>
              </a:r>
              <a:r>
                <a:rPr lang="de-CH" sz="1599" dirty="0"/>
                <a:t> on </a:t>
              </a:r>
              <a:r>
                <a:rPr lang="de-CH" sz="1599" dirty="0" err="1"/>
                <a:t>huge</a:t>
              </a:r>
              <a:r>
                <a:rPr lang="de-CH" sz="1599" dirty="0"/>
                <a:t> </a:t>
              </a:r>
              <a:r>
                <a:rPr lang="de-CH" sz="1599" dirty="0" err="1"/>
                <a:t>datasets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Does</a:t>
              </a:r>
              <a:r>
                <a:rPr lang="de-CH" sz="1599" dirty="0"/>
                <a:t> not </a:t>
              </a:r>
              <a:r>
                <a:rPr lang="de-CH" sz="1599" dirty="0" err="1"/>
                <a:t>change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Same </a:t>
              </a:r>
              <a:r>
                <a:rPr lang="de-CH" sz="1599" dirty="0" err="1"/>
                <a:t>for</a:t>
              </a:r>
              <a:r>
                <a:rPr lang="de-CH" sz="1599" dirty="0"/>
                <a:t> all </a:t>
              </a:r>
              <a:r>
                <a:rPr lang="de-CH" sz="1599" dirty="0" err="1"/>
                <a:t>users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/>
                <a:t>«</a:t>
              </a:r>
              <a:r>
                <a:rPr lang="de-CH" sz="1599" b="1" dirty="0" err="1"/>
                <a:t>the</a:t>
              </a:r>
              <a:r>
                <a:rPr lang="de-CH" sz="1599" b="1" dirty="0"/>
                <a:t> </a:t>
              </a:r>
              <a:r>
                <a:rPr lang="de-CH" sz="1599" b="1" dirty="0" err="1"/>
                <a:t>model</a:t>
              </a:r>
              <a:r>
                <a:rPr lang="de-CH" sz="1599" b="1" dirty="0"/>
                <a:t>»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FB045D1-9BBC-0487-99B2-67BD4F54AF65}"/>
                </a:ext>
              </a:extLst>
            </p:cNvPr>
            <p:cNvSpPr txBox="1"/>
            <p:nvPr/>
          </p:nvSpPr>
          <p:spPr>
            <a:xfrm>
              <a:off x="588509" y="3441848"/>
              <a:ext cx="2045993" cy="73827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Depends</a:t>
              </a:r>
              <a:r>
                <a:rPr lang="de-CH" sz="1599" dirty="0"/>
                <a:t> on </a:t>
              </a:r>
              <a:r>
                <a:rPr lang="de-CH" sz="1599" dirty="0" err="1"/>
                <a:t>users</a:t>
              </a:r>
              <a:r>
                <a:rPr lang="de-CH" sz="1599" dirty="0"/>
                <a:t> </a:t>
              </a:r>
              <a:r>
                <a:rPr lang="de-CH" sz="1599" dirty="0" err="1"/>
                <a:t>goal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Unique </a:t>
              </a:r>
              <a:r>
                <a:rPr lang="de-CH" sz="1599" dirty="0" err="1"/>
                <a:t>for</a:t>
              </a:r>
              <a:r>
                <a:rPr lang="de-CH" sz="1599" dirty="0"/>
                <a:t> </a:t>
              </a:r>
              <a:r>
                <a:rPr lang="de-CH" sz="1599" dirty="0" err="1"/>
                <a:t>each</a:t>
              </a:r>
              <a:r>
                <a:rPr lang="de-CH" sz="1599" dirty="0"/>
                <a:t> </a:t>
              </a:r>
              <a:r>
                <a:rPr lang="de-CH" sz="1599" dirty="0" err="1"/>
                <a:t>chat</a:t>
              </a:r>
              <a:r>
                <a:rPr lang="de-CH" sz="1599" dirty="0"/>
                <a:t> &amp; </a:t>
              </a:r>
              <a:r>
                <a:rPr lang="de-CH" sz="1599" dirty="0" err="1"/>
                <a:t>user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Contains</a:t>
              </a:r>
              <a:r>
                <a:rPr lang="de-CH" sz="1599" dirty="0"/>
                <a:t> 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chat</a:t>
              </a:r>
              <a:r>
                <a:rPr lang="de-CH" sz="1599" dirty="0"/>
                <a:t> </a:t>
              </a:r>
              <a:r>
                <a:rPr lang="de-CH" sz="1599" dirty="0" err="1"/>
                <a:t>history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/>
                <a:t>«</a:t>
              </a:r>
              <a:r>
                <a:rPr lang="de-CH" sz="1599" b="1" dirty="0" err="1"/>
                <a:t>the</a:t>
              </a:r>
              <a:r>
                <a:rPr lang="de-CH" sz="1599" b="1" dirty="0"/>
                <a:t> </a:t>
              </a:r>
              <a:r>
                <a:rPr lang="de-CH" sz="1599" b="1" dirty="0" err="1"/>
                <a:t>context</a:t>
              </a:r>
              <a:r>
                <a:rPr lang="de-CH" sz="1599" b="1" dirty="0"/>
                <a:t>»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184B0A2-7059-09F4-7A26-B63C27D7813A}"/>
                </a:ext>
              </a:extLst>
            </p:cNvPr>
            <p:cNvSpPr txBox="1"/>
            <p:nvPr/>
          </p:nvSpPr>
          <p:spPr>
            <a:xfrm>
              <a:off x="6988629" y="3436606"/>
              <a:ext cx="1872855" cy="73827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Single «</a:t>
              </a:r>
              <a:r>
                <a:rPr lang="de-CH" sz="1599" dirty="0" err="1"/>
                <a:t>word</a:t>
              </a:r>
              <a:r>
                <a:rPr lang="de-CH" sz="1599" dirty="0"/>
                <a:t>»</a:t>
              </a:r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Depends</a:t>
              </a:r>
              <a:r>
                <a:rPr lang="de-CH" sz="1599" dirty="0"/>
                <a:t> on </a:t>
              </a:r>
              <a:r>
                <a:rPr lang="de-CH" sz="1599" dirty="0" err="1"/>
                <a:t>context</a:t>
              </a:r>
              <a:r>
                <a:rPr lang="de-CH" sz="1599" dirty="0"/>
                <a:t> and </a:t>
              </a:r>
              <a:r>
                <a:rPr lang="de-CH" sz="1599" dirty="0" err="1"/>
                <a:t>model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/>
                <a:t>«</a:t>
              </a:r>
              <a:r>
                <a:rPr lang="de-CH" sz="1599" b="1" dirty="0" err="1"/>
                <a:t>the</a:t>
              </a:r>
              <a:r>
                <a:rPr lang="de-CH" sz="1599" b="1" dirty="0"/>
                <a:t> </a:t>
              </a:r>
              <a:r>
                <a:rPr lang="de-CH" sz="1599" b="1" dirty="0" err="1"/>
                <a:t>token</a:t>
              </a:r>
              <a:r>
                <a:rPr lang="de-CH" sz="1599" b="1" dirty="0"/>
                <a:t>»</a:t>
              </a:r>
            </a:p>
          </p:txBody>
        </p:sp>
      </p:grpSp>
      <p:pic>
        <p:nvPicPr>
          <p:cNvPr id="23" name="Picture 10">
            <a:extLst>
              <a:ext uri="{FF2B5EF4-FFF2-40B4-BE49-F238E27FC236}">
                <a16:creationId xmlns:a16="http://schemas.microsoft.com/office/drawing/2014/main" id="{69C44A23-813E-34E3-47E2-747ED2C1CA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9350" y="1036893"/>
            <a:ext cx="1881668" cy="1881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Arrow: Down 30">
            <a:extLst>
              <a:ext uri="{FF2B5EF4-FFF2-40B4-BE49-F238E27FC236}">
                <a16:creationId xmlns:a16="http://schemas.microsoft.com/office/drawing/2014/main" id="{7244A6F4-F419-1A2A-57D5-12A76D33EA9D}"/>
              </a:ext>
            </a:extLst>
          </p:cNvPr>
          <p:cNvSpPr/>
          <p:nvPr/>
        </p:nvSpPr>
        <p:spPr>
          <a:xfrm rot="16200000">
            <a:off x="8974490" y="1620249"/>
            <a:ext cx="408647" cy="806071"/>
          </a:xfrm>
          <a:prstGeom prst="downArrow">
            <a:avLst/>
          </a:prstGeom>
          <a:solidFill>
            <a:srgbClr val="0070C0">
              <a:alpha val="38039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4D8C5C4-2894-DE9F-E844-7997E4077FF6}"/>
              </a:ext>
            </a:extLst>
          </p:cNvPr>
          <p:cNvSpPr/>
          <p:nvPr/>
        </p:nvSpPr>
        <p:spPr>
          <a:xfrm>
            <a:off x="9795534" y="1708111"/>
            <a:ext cx="1718725" cy="630344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cxnSp>
        <p:nvCxnSpPr>
          <p:cNvPr id="3" name="Connector: Elbow 2">
            <a:extLst>
              <a:ext uri="{FF2B5EF4-FFF2-40B4-BE49-F238E27FC236}">
                <a16:creationId xmlns:a16="http://schemas.microsoft.com/office/drawing/2014/main" id="{682BF882-C544-5E80-9E6E-8289F6A1A9B6}"/>
              </a:ext>
            </a:extLst>
          </p:cNvPr>
          <p:cNvCxnSpPr>
            <a:cxnSpLocks/>
          </p:cNvCxnSpPr>
          <p:nvPr/>
        </p:nvCxnSpPr>
        <p:spPr>
          <a:xfrm rot="10800000" flipV="1">
            <a:off x="6270184" y="2578838"/>
            <a:ext cx="4383893" cy="339721"/>
          </a:xfrm>
          <a:prstGeom prst="bentConnector4">
            <a:avLst>
              <a:gd name="adj1" fmla="val 150"/>
              <a:gd name="adj2" fmla="val 436206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Arrow: Down 3">
            <a:extLst>
              <a:ext uri="{FF2B5EF4-FFF2-40B4-BE49-F238E27FC236}">
                <a16:creationId xmlns:a16="http://schemas.microsoft.com/office/drawing/2014/main" id="{B4237D7C-7876-DC6A-B701-7659A8158320}"/>
              </a:ext>
            </a:extLst>
          </p:cNvPr>
          <p:cNvSpPr/>
          <p:nvPr/>
        </p:nvSpPr>
        <p:spPr>
          <a:xfrm rot="16200000">
            <a:off x="3987683" y="1589545"/>
            <a:ext cx="408647" cy="806071"/>
          </a:xfrm>
          <a:prstGeom prst="downArrow">
            <a:avLst/>
          </a:prstGeom>
          <a:solidFill>
            <a:srgbClr val="0070C0">
              <a:alpha val="10980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9C422B9-2868-7F9C-3EC5-C77CB3388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z="1800" dirty="0" err="1"/>
              <a:t>How</a:t>
            </a:r>
            <a:r>
              <a:rPr lang="de-CH" sz="1800" dirty="0"/>
              <a:t> </a:t>
            </a:r>
            <a:r>
              <a:rPr lang="de-CH" sz="1800" dirty="0" err="1"/>
              <a:t>does</a:t>
            </a:r>
            <a:r>
              <a:rPr lang="de-CH" sz="1800" dirty="0"/>
              <a:t> a Decoder Model </a:t>
            </a:r>
            <a:r>
              <a:rPr lang="de-CH" sz="1800" dirty="0" err="1"/>
              <a:t>work</a:t>
            </a:r>
            <a:r>
              <a:rPr lang="de-CH" sz="1800" dirty="0"/>
              <a:t> ?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459966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2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8F6A6987-CFE3-F61F-EC57-ED586838367D}"/>
              </a:ext>
            </a:extLst>
          </p:cNvPr>
          <p:cNvSpPr/>
          <p:nvPr/>
        </p:nvSpPr>
        <p:spPr>
          <a:xfrm>
            <a:off x="1156005" y="916216"/>
            <a:ext cx="2139392" cy="2572080"/>
          </a:xfrm>
          <a:prstGeom prst="flowChartDocumen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BD5347-FD1A-4E4D-3267-DE0EFC07DBC3}"/>
              </a:ext>
            </a:extLst>
          </p:cNvPr>
          <p:cNvSpPr txBox="1"/>
          <p:nvPr/>
        </p:nvSpPr>
        <p:spPr>
          <a:xfrm>
            <a:off x="1310079" y="1204677"/>
            <a:ext cx="1676741" cy="89216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Q: </a:t>
            </a:r>
            <a:r>
              <a:rPr lang="de-CH" sz="1599" dirty="0" err="1"/>
              <a:t>what</a:t>
            </a:r>
            <a:r>
              <a:rPr lang="de-CH" sz="1599" dirty="0"/>
              <a:t> </a:t>
            </a:r>
            <a:r>
              <a:rPr lang="de-CH" sz="1599" dirty="0" err="1"/>
              <a:t>is</a:t>
            </a:r>
            <a:r>
              <a:rPr lang="de-CH" sz="1599" dirty="0"/>
              <a:t> </a:t>
            </a:r>
            <a:r>
              <a:rPr lang="de-CH" sz="1599" dirty="0" err="1"/>
              <a:t>pluvia</a:t>
            </a:r>
            <a:r>
              <a:rPr lang="de-CH" sz="1599" dirty="0"/>
              <a:t> ?</a:t>
            </a:r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endParaRPr lang="de-CH" sz="1599" dirty="0"/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A: Pluvia </a:t>
            </a:r>
            <a:r>
              <a:rPr lang="de-CH" sz="1599" dirty="0" err="1"/>
              <a:t>is</a:t>
            </a:r>
            <a:r>
              <a:rPr lang="de-CH" sz="1599" dirty="0"/>
              <a:t> </a:t>
            </a:r>
            <a:endParaRPr lang="en-CH" sz="1599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68F09D-4F16-F69E-BD4D-542E169A614E}"/>
              </a:ext>
            </a:extLst>
          </p:cNvPr>
          <p:cNvSpPr txBox="1"/>
          <p:nvPr/>
        </p:nvSpPr>
        <p:spPr>
          <a:xfrm>
            <a:off x="10615826" y="1869598"/>
            <a:ext cx="113814" cy="24609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a</a:t>
            </a:r>
            <a:endParaRPr lang="en-CH" sz="1599" dirty="0"/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85EDA477-3EE7-EA57-96EC-7040C3BFA08D}"/>
              </a:ext>
            </a:extLst>
          </p:cNvPr>
          <p:cNvCxnSpPr>
            <a:cxnSpLocks/>
          </p:cNvCxnSpPr>
          <p:nvPr/>
        </p:nvCxnSpPr>
        <p:spPr>
          <a:xfrm rot="5400000">
            <a:off x="5950401" y="-1145855"/>
            <a:ext cx="979799" cy="8429196"/>
          </a:xfrm>
          <a:prstGeom prst="bentConnector3">
            <a:avLst>
              <a:gd name="adj1" fmla="val 150790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10">
            <a:extLst>
              <a:ext uri="{FF2B5EF4-FFF2-40B4-BE49-F238E27FC236}">
                <a16:creationId xmlns:a16="http://schemas.microsoft.com/office/drawing/2014/main" id="{99BACCA0-61C4-86B7-F7DF-727127EAF3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9350" y="1036893"/>
            <a:ext cx="1881668" cy="1881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Arrow: Down 29">
            <a:extLst>
              <a:ext uri="{FF2B5EF4-FFF2-40B4-BE49-F238E27FC236}">
                <a16:creationId xmlns:a16="http://schemas.microsoft.com/office/drawing/2014/main" id="{A2DCAB2C-68CC-DF14-F2E6-BE8E8FAEA47D}"/>
              </a:ext>
            </a:extLst>
          </p:cNvPr>
          <p:cNvSpPr/>
          <p:nvPr/>
        </p:nvSpPr>
        <p:spPr>
          <a:xfrm rot="16200000">
            <a:off x="8974490" y="1620249"/>
            <a:ext cx="408647" cy="806071"/>
          </a:xfrm>
          <a:prstGeom prst="downArrow">
            <a:avLst/>
          </a:prstGeom>
          <a:solidFill>
            <a:srgbClr val="0070C0">
              <a:alpha val="38039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91297FE-E2C7-6AA7-E350-16BFA9A7FFCE}"/>
              </a:ext>
            </a:extLst>
          </p:cNvPr>
          <p:cNvSpPr/>
          <p:nvPr/>
        </p:nvSpPr>
        <p:spPr>
          <a:xfrm>
            <a:off x="9795534" y="1708111"/>
            <a:ext cx="1718725" cy="630344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E03B5FB-15AB-2366-E2DB-DE73AE128105}"/>
              </a:ext>
            </a:extLst>
          </p:cNvPr>
          <p:cNvGrpSpPr/>
          <p:nvPr/>
        </p:nvGrpSpPr>
        <p:grpSpPr>
          <a:xfrm>
            <a:off x="784679" y="4582140"/>
            <a:ext cx="11253247" cy="1230465"/>
            <a:chOff x="588509" y="3436606"/>
            <a:chExt cx="8272975" cy="92284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7C410A4-CD2C-AC9B-EF5F-E5D6BA0C9933}"/>
                </a:ext>
              </a:extLst>
            </p:cNvPr>
            <p:cNvSpPr txBox="1"/>
            <p:nvPr/>
          </p:nvSpPr>
          <p:spPr>
            <a:xfrm>
              <a:off x="3396342" y="3436606"/>
              <a:ext cx="1839638" cy="73827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Trained</a:t>
              </a:r>
              <a:r>
                <a:rPr lang="de-CH" sz="1599" dirty="0"/>
                <a:t> on </a:t>
              </a:r>
              <a:r>
                <a:rPr lang="de-CH" sz="1599" dirty="0" err="1"/>
                <a:t>huge</a:t>
              </a:r>
              <a:r>
                <a:rPr lang="de-CH" sz="1599" dirty="0"/>
                <a:t> </a:t>
              </a:r>
              <a:r>
                <a:rPr lang="de-CH" sz="1599" dirty="0" err="1"/>
                <a:t>datasets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Does</a:t>
              </a:r>
              <a:r>
                <a:rPr lang="de-CH" sz="1599" dirty="0"/>
                <a:t> not </a:t>
              </a:r>
              <a:r>
                <a:rPr lang="de-CH" sz="1599" dirty="0" err="1"/>
                <a:t>change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Same </a:t>
              </a:r>
              <a:r>
                <a:rPr lang="de-CH" sz="1599" dirty="0" err="1"/>
                <a:t>for</a:t>
              </a:r>
              <a:r>
                <a:rPr lang="de-CH" sz="1599" dirty="0"/>
                <a:t> all </a:t>
              </a:r>
              <a:r>
                <a:rPr lang="de-CH" sz="1599" dirty="0" err="1"/>
                <a:t>users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«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model</a:t>
              </a:r>
              <a:r>
                <a:rPr lang="de-CH" sz="1599" dirty="0"/>
                <a:t>»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8DCBEB2-7075-C602-B0F5-A71930EF76E9}"/>
                </a:ext>
              </a:extLst>
            </p:cNvPr>
            <p:cNvSpPr txBox="1"/>
            <p:nvPr/>
          </p:nvSpPr>
          <p:spPr>
            <a:xfrm>
              <a:off x="588509" y="3441848"/>
              <a:ext cx="2005519" cy="73827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Depends</a:t>
              </a:r>
              <a:r>
                <a:rPr lang="de-CH" sz="1599" dirty="0"/>
                <a:t> on </a:t>
              </a:r>
              <a:r>
                <a:rPr lang="de-CH" sz="1599" dirty="0" err="1"/>
                <a:t>users</a:t>
              </a:r>
              <a:r>
                <a:rPr lang="de-CH" sz="1599" dirty="0"/>
                <a:t> </a:t>
              </a:r>
              <a:r>
                <a:rPr lang="de-CH" sz="1599" dirty="0" err="1"/>
                <a:t>goal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Unique </a:t>
              </a:r>
              <a:r>
                <a:rPr lang="de-CH" sz="1599" dirty="0" err="1"/>
                <a:t>for</a:t>
              </a:r>
              <a:r>
                <a:rPr lang="de-CH" sz="1599" dirty="0"/>
                <a:t> </a:t>
              </a:r>
              <a:r>
                <a:rPr lang="de-CH" sz="1599" dirty="0" err="1"/>
                <a:t>each</a:t>
              </a:r>
              <a:r>
                <a:rPr lang="de-CH" sz="1599" dirty="0"/>
                <a:t> </a:t>
              </a:r>
              <a:r>
                <a:rPr lang="de-CH" sz="1599" dirty="0" err="1"/>
                <a:t>chat</a:t>
              </a:r>
              <a:r>
                <a:rPr lang="de-CH" sz="1599" dirty="0"/>
                <a:t> &amp; </a:t>
              </a:r>
              <a:r>
                <a:rPr lang="de-CH" sz="1599" dirty="0" err="1"/>
                <a:t>user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Contains</a:t>
              </a:r>
              <a:r>
                <a:rPr lang="de-CH" sz="1599" dirty="0"/>
                <a:t> 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chat</a:t>
              </a:r>
              <a:r>
                <a:rPr lang="de-CH" sz="1599" dirty="0"/>
                <a:t> </a:t>
              </a:r>
              <a:r>
                <a:rPr lang="de-CH" sz="1599" dirty="0" err="1"/>
                <a:t>history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«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context</a:t>
              </a:r>
              <a:r>
                <a:rPr lang="de-CH" sz="1599" dirty="0"/>
                <a:t>»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4E40357-F97F-0818-2C69-E35B9346E3F6}"/>
                </a:ext>
              </a:extLst>
            </p:cNvPr>
            <p:cNvSpPr txBox="1"/>
            <p:nvPr/>
          </p:nvSpPr>
          <p:spPr>
            <a:xfrm>
              <a:off x="6988629" y="3436606"/>
              <a:ext cx="1872855" cy="9228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Single «</a:t>
              </a:r>
              <a:r>
                <a:rPr lang="de-CH" sz="1599" dirty="0" err="1"/>
                <a:t>word</a:t>
              </a:r>
              <a:r>
                <a:rPr lang="de-CH" sz="1599" dirty="0"/>
                <a:t>»</a:t>
              </a:r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Depends</a:t>
              </a:r>
              <a:r>
                <a:rPr lang="de-CH" sz="1599" dirty="0"/>
                <a:t> on </a:t>
              </a:r>
              <a:r>
                <a:rPr lang="de-CH" sz="1599" dirty="0" err="1"/>
                <a:t>context</a:t>
              </a:r>
              <a:r>
                <a:rPr lang="de-CH" sz="1599" dirty="0"/>
                <a:t> and </a:t>
              </a:r>
              <a:r>
                <a:rPr lang="de-CH" sz="1599" dirty="0" err="1"/>
                <a:t>model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«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token</a:t>
              </a:r>
              <a:r>
                <a:rPr lang="de-CH" sz="1599" dirty="0"/>
                <a:t>»</a:t>
              </a:r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 err="1"/>
                <a:t>Represented</a:t>
              </a:r>
              <a:r>
                <a:rPr lang="de-CH" sz="1599" b="1" dirty="0"/>
                <a:t> </a:t>
              </a:r>
              <a:r>
                <a:rPr lang="de-CH" sz="1599" b="1" dirty="0" err="1"/>
                <a:t>as</a:t>
              </a:r>
              <a:r>
                <a:rPr lang="de-CH" sz="1599" b="1" dirty="0"/>
                <a:t> an </a:t>
              </a:r>
              <a:r>
                <a:rPr lang="de-CH" sz="1599" b="1" dirty="0" err="1"/>
                <a:t>int</a:t>
              </a:r>
              <a:r>
                <a:rPr lang="de-CH" sz="1599" b="1" dirty="0"/>
                <a:t> </a:t>
              </a:r>
              <a:r>
                <a:rPr lang="de-CH" sz="1599" b="1" dirty="0" err="1"/>
                <a:t>id</a:t>
              </a:r>
              <a:endParaRPr lang="en-CH" sz="1599" b="1" dirty="0"/>
            </a:p>
          </p:txBody>
        </p:sp>
      </p:grp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F5B68DBF-D737-CC09-0ECD-7FBA66AD87C0}"/>
              </a:ext>
            </a:extLst>
          </p:cNvPr>
          <p:cNvCxnSpPr>
            <a:cxnSpLocks/>
          </p:cNvCxnSpPr>
          <p:nvPr/>
        </p:nvCxnSpPr>
        <p:spPr>
          <a:xfrm rot="10800000" flipV="1">
            <a:off x="6270184" y="2578838"/>
            <a:ext cx="4383893" cy="339721"/>
          </a:xfrm>
          <a:prstGeom prst="bentConnector4">
            <a:avLst>
              <a:gd name="adj1" fmla="val 150"/>
              <a:gd name="adj2" fmla="val 436206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Arrow: Down 11">
            <a:extLst>
              <a:ext uri="{FF2B5EF4-FFF2-40B4-BE49-F238E27FC236}">
                <a16:creationId xmlns:a16="http://schemas.microsoft.com/office/drawing/2014/main" id="{1162F7C9-D0FA-E1E7-C5A0-48F2D22366B6}"/>
              </a:ext>
            </a:extLst>
          </p:cNvPr>
          <p:cNvSpPr/>
          <p:nvPr/>
        </p:nvSpPr>
        <p:spPr>
          <a:xfrm rot="16200000">
            <a:off x="3987683" y="1589545"/>
            <a:ext cx="408647" cy="806071"/>
          </a:xfrm>
          <a:prstGeom prst="downArrow">
            <a:avLst/>
          </a:prstGeom>
          <a:solidFill>
            <a:srgbClr val="0070C0">
              <a:alpha val="10980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883EB5AD-730E-19B7-E8EA-E899B2DC9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z="1800" dirty="0" err="1"/>
              <a:t>How</a:t>
            </a:r>
            <a:r>
              <a:rPr lang="de-CH" sz="1800" dirty="0"/>
              <a:t> </a:t>
            </a:r>
            <a:r>
              <a:rPr lang="de-CH" sz="1800" dirty="0" err="1"/>
              <a:t>does</a:t>
            </a:r>
            <a:r>
              <a:rPr lang="de-CH" sz="1800" dirty="0"/>
              <a:t> a Decoder Model </a:t>
            </a:r>
            <a:r>
              <a:rPr lang="de-CH" sz="1800" dirty="0" err="1"/>
              <a:t>work</a:t>
            </a:r>
            <a:r>
              <a:rPr lang="de-CH" sz="1800" dirty="0"/>
              <a:t> ?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2755761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500"/>
                            </p:stCondLst>
                            <p:childTnLst>
                              <p:par>
                                <p:cTn id="17" presetID="22" presetClass="entr" presetSubtype="2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8F6A6987-CFE3-F61F-EC57-ED586838367D}"/>
              </a:ext>
            </a:extLst>
          </p:cNvPr>
          <p:cNvSpPr/>
          <p:nvPr/>
        </p:nvSpPr>
        <p:spPr>
          <a:xfrm>
            <a:off x="1156005" y="916216"/>
            <a:ext cx="2139392" cy="2572080"/>
          </a:xfrm>
          <a:prstGeom prst="flowChartDocumen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BD5347-FD1A-4E4D-3267-DE0EFC07DBC3}"/>
              </a:ext>
            </a:extLst>
          </p:cNvPr>
          <p:cNvSpPr txBox="1"/>
          <p:nvPr/>
        </p:nvSpPr>
        <p:spPr>
          <a:xfrm>
            <a:off x="1310079" y="1204677"/>
            <a:ext cx="1676741" cy="89216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Q: </a:t>
            </a:r>
            <a:r>
              <a:rPr lang="de-CH" sz="1599" dirty="0" err="1"/>
              <a:t>what</a:t>
            </a:r>
            <a:r>
              <a:rPr lang="de-CH" sz="1599" dirty="0"/>
              <a:t> </a:t>
            </a:r>
            <a:r>
              <a:rPr lang="de-CH" sz="1599" dirty="0" err="1"/>
              <a:t>is</a:t>
            </a:r>
            <a:r>
              <a:rPr lang="de-CH" sz="1599" dirty="0"/>
              <a:t> </a:t>
            </a:r>
            <a:r>
              <a:rPr lang="de-CH" sz="1599" dirty="0" err="1"/>
              <a:t>pluvia</a:t>
            </a:r>
            <a:r>
              <a:rPr lang="de-CH" sz="1599" dirty="0"/>
              <a:t> ?</a:t>
            </a:r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endParaRPr lang="de-CH" sz="1599" dirty="0"/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A: Pluvia </a:t>
            </a:r>
            <a:r>
              <a:rPr lang="de-CH" sz="1599" dirty="0" err="1"/>
              <a:t>is</a:t>
            </a:r>
            <a:r>
              <a:rPr lang="de-CH" sz="1599" dirty="0"/>
              <a:t> a </a:t>
            </a:r>
            <a:endParaRPr lang="en-CH" sz="1599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68F09D-4F16-F69E-BD4D-542E169A614E}"/>
              </a:ext>
            </a:extLst>
          </p:cNvPr>
          <p:cNvSpPr txBox="1"/>
          <p:nvPr/>
        </p:nvSpPr>
        <p:spPr>
          <a:xfrm>
            <a:off x="10485182" y="1869598"/>
            <a:ext cx="375103" cy="24609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latin</a:t>
            </a:r>
            <a:endParaRPr lang="en-CH" sz="1599" dirty="0"/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A2AC3F91-70A9-3CDA-08E6-0000DE318842}"/>
              </a:ext>
            </a:extLst>
          </p:cNvPr>
          <p:cNvCxnSpPr>
            <a:cxnSpLocks/>
          </p:cNvCxnSpPr>
          <p:nvPr/>
        </p:nvCxnSpPr>
        <p:spPr>
          <a:xfrm rot="5400000">
            <a:off x="5950401" y="-1145855"/>
            <a:ext cx="979799" cy="8429196"/>
          </a:xfrm>
          <a:prstGeom prst="bentConnector3">
            <a:avLst>
              <a:gd name="adj1" fmla="val 150790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84067DB-7A3E-C0FF-D385-D48E1FF6ADAB}"/>
              </a:ext>
            </a:extLst>
          </p:cNvPr>
          <p:cNvGrpSpPr/>
          <p:nvPr/>
        </p:nvGrpSpPr>
        <p:grpSpPr>
          <a:xfrm>
            <a:off x="784679" y="4582142"/>
            <a:ext cx="11253247" cy="1237455"/>
            <a:chOff x="588509" y="3436606"/>
            <a:chExt cx="8272975" cy="928091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D8C1FB3-341E-CDD1-D7EB-3EF772D9D34F}"/>
                </a:ext>
              </a:extLst>
            </p:cNvPr>
            <p:cNvSpPr txBox="1"/>
            <p:nvPr/>
          </p:nvSpPr>
          <p:spPr>
            <a:xfrm>
              <a:off x="3396342" y="3436606"/>
              <a:ext cx="3509246" cy="92284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Trained</a:t>
              </a:r>
              <a:r>
                <a:rPr lang="de-CH" sz="1599" dirty="0"/>
                <a:t> on </a:t>
              </a:r>
              <a:r>
                <a:rPr lang="de-CH" sz="1599" dirty="0" err="1"/>
                <a:t>huge</a:t>
              </a:r>
              <a:r>
                <a:rPr lang="de-CH" sz="1599" dirty="0"/>
                <a:t> </a:t>
              </a:r>
              <a:r>
                <a:rPr lang="de-CH" sz="1599" dirty="0" err="1"/>
                <a:t>datasets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Does</a:t>
              </a:r>
              <a:r>
                <a:rPr lang="de-CH" sz="1599" dirty="0"/>
                <a:t> not </a:t>
              </a:r>
              <a:r>
                <a:rPr lang="de-CH" sz="1599" dirty="0" err="1"/>
                <a:t>change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Same </a:t>
              </a:r>
              <a:r>
                <a:rPr lang="de-CH" sz="1599" dirty="0" err="1"/>
                <a:t>for</a:t>
              </a:r>
              <a:r>
                <a:rPr lang="de-CH" sz="1599" dirty="0"/>
                <a:t> all </a:t>
              </a:r>
              <a:r>
                <a:rPr lang="de-CH" sz="1599" dirty="0" err="1"/>
                <a:t>users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«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model</a:t>
              </a:r>
              <a:r>
                <a:rPr lang="de-CH" sz="1599" dirty="0"/>
                <a:t>»</a:t>
              </a:r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/>
                <a:t>Output a </a:t>
              </a:r>
              <a:r>
                <a:rPr lang="de-CH" sz="1599" b="1" dirty="0" err="1"/>
                <a:t>probability</a:t>
              </a:r>
              <a:r>
                <a:rPr lang="de-CH" sz="1599" b="1" dirty="0"/>
                <a:t> </a:t>
              </a:r>
              <a:r>
                <a:rPr lang="de-CH" sz="1599" b="1" dirty="0" err="1"/>
                <a:t>distribution</a:t>
              </a:r>
              <a:r>
                <a:rPr lang="de-CH" sz="1599" b="1" dirty="0"/>
                <a:t> </a:t>
              </a:r>
              <a:r>
                <a:rPr lang="de-CH" sz="1599" b="1" dirty="0" err="1"/>
                <a:t>over</a:t>
              </a:r>
              <a:r>
                <a:rPr lang="de-CH" sz="1599" b="1" dirty="0"/>
                <a:t> </a:t>
              </a:r>
              <a:r>
                <a:rPr lang="de-CH" sz="1599" b="1" dirty="0" err="1"/>
                <a:t>token</a:t>
              </a:r>
              <a:r>
                <a:rPr lang="de-CH" sz="1599" b="1" dirty="0"/>
                <a:t> </a:t>
              </a:r>
              <a:r>
                <a:rPr lang="de-CH" sz="1599" b="1" dirty="0" err="1"/>
                <a:t>ids</a:t>
              </a:r>
              <a:endParaRPr lang="en-CH" sz="1599" b="1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42B306E-7EC2-26BA-5549-B265372B6054}"/>
                </a:ext>
              </a:extLst>
            </p:cNvPr>
            <p:cNvSpPr txBox="1"/>
            <p:nvPr/>
          </p:nvSpPr>
          <p:spPr>
            <a:xfrm>
              <a:off x="588509" y="3441848"/>
              <a:ext cx="2005519" cy="92284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Depends</a:t>
              </a:r>
              <a:r>
                <a:rPr lang="de-CH" sz="1599" dirty="0"/>
                <a:t> on </a:t>
              </a:r>
              <a:r>
                <a:rPr lang="de-CH" sz="1599" dirty="0" err="1"/>
                <a:t>users</a:t>
              </a:r>
              <a:r>
                <a:rPr lang="de-CH" sz="1599" dirty="0"/>
                <a:t> </a:t>
              </a:r>
              <a:r>
                <a:rPr lang="de-CH" sz="1599" dirty="0" err="1"/>
                <a:t>goal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Unique </a:t>
              </a:r>
              <a:r>
                <a:rPr lang="de-CH" sz="1599" dirty="0" err="1"/>
                <a:t>for</a:t>
              </a:r>
              <a:r>
                <a:rPr lang="de-CH" sz="1599" dirty="0"/>
                <a:t> </a:t>
              </a:r>
              <a:r>
                <a:rPr lang="de-CH" sz="1599" dirty="0" err="1"/>
                <a:t>each</a:t>
              </a:r>
              <a:r>
                <a:rPr lang="de-CH" sz="1599" dirty="0"/>
                <a:t> </a:t>
              </a:r>
              <a:r>
                <a:rPr lang="de-CH" sz="1599" dirty="0" err="1"/>
                <a:t>chat</a:t>
              </a:r>
              <a:r>
                <a:rPr lang="de-CH" sz="1599" dirty="0"/>
                <a:t> &amp; </a:t>
              </a:r>
              <a:r>
                <a:rPr lang="de-CH" sz="1599" dirty="0" err="1"/>
                <a:t>user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Contains</a:t>
              </a:r>
              <a:r>
                <a:rPr lang="de-CH" sz="1599" dirty="0"/>
                <a:t> 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chat</a:t>
              </a:r>
              <a:r>
                <a:rPr lang="de-CH" sz="1599" dirty="0"/>
                <a:t> </a:t>
              </a:r>
              <a:r>
                <a:rPr lang="de-CH" sz="1599" dirty="0" err="1"/>
                <a:t>history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«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context</a:t>
              </a:r>
              <a:r>
                <a:rPr lang="de-CH" sz="1599" dirty="0"/>
                <a:t>»</a:t>
              </a:r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/>
                <a:t>A </a:t>
              </a:r>
              <a:r>
                <a:rPr lang="de-CH" sz="1599" b="1" dirty="0" err="1"/>
                <a:t>list</a:t>
              </a:r>
              <a:r>
                <a:rPr lang="de-CH" sz="1599" b="1" dirty="0"/>
                <a:t> </a:t>
              </a:r>
              <a:r>
                <a:rPr lang="de-CH" sz="1599" b="1" dirty="0" err="1"/>
                <a:t>of</a:t>
              </a:r>
              <a:r>
                <a:rPr lang="de-CH" sz="1599" b="1" dirty="0"/>
                <a:t> </a:t>
              </a:r>
              <a:r>
                <a:rPr lang="de-CH" sz="1599" b="1" dirty="0" err="1"/>
                <a:t>token</a:t>
              </a:r>
              <a:r>
                <a:rPr lang="de-CH" sz="1599" b="1" dirty="0"/>
                <a:t> </a:t>
              </a:r>
              <a:r>
                <a:rPr lang="de-CH" sz="1599" b="1" dirty="0" err="1"/>
                <a:t>ids</a:t>
              </a:r>
              <a:endParaRPr lang="en-CH" sz="1599" b="1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E219FA7-7CC8-F35E-A3CF-502FFC909CE6}"/>
                </a:ext>
              </a:extLst>
            </p:cNvPr>
            <p:cNvSpPr txBox="1"/>
            <p:nvPr/>
          </p:nvSpPr>
          <p:spPr>
            <a:xfrm>
              <a:off x="6988629" y="3436606"/>
              <a:ext cx="1872855" cy="9228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Single «</a:t>
              </a:r>
              <a:r>
                <a:rPr lang="de-CH" sz="1599" dirty="0" err="1"/>
                <a:t>word</a:t>
              </a:r>
              <a:r>
                <a:rPr lang="de-CH" sz="1599" dirty="0"/>
                <a:t>»</a:t>
              </a:r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Depends</a:t>
              </a:r>
              <a:r>
                <a:rPr lang="de-CH" sz="1599" dirty="0"/>
                <a:t> on </a:t>
              </a:r>
              <a:r>
                <a:rPr lang="de-CH" sz="1599" dirty="0" err="1"/>
                <a:t>context</a:t>
              </a:r>
              <a:r>
                <a:rPr lang="de-CH" sz="1599" dirty="0"/>
                <a:t> and </a:t>
              </a:r>
              <a:r>
                <a:rPr lang="de-CH" sz="1599" dirty="0" err="1"/>
                <a:t>model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«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token</a:t>
              </a:r>
              <a:r>
                <a:rPr lang="de-CH" sz="1599" dirty="0"/>
                <a:t>»</a:t>
              </a:r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 err="1"/>
                <a:t>Represented</a:t>
              </a:r>
              <a:r>
                <a:rPr lang="de-CH" sz="1599" b="1" dirty="0"/>
                <a:t> </a:t>
              </a:r>
              <a:r>
                <a:rPr lang="de-CH" sz="1599" b="1" dirty="0" err="1"/>
                <a:t>as</a:t>
              </a:r>
              <a:r>
                <a:rPr lang="de-CH" sz="1599" b="1" dirty="0"/>
                <a:t> an </a:t>
              </a:r>
              <a:r>
                <a:rPr lang="de-CH" sz="1599" b="1" dirty="0" err="1"/>
                <a:t>int</a:t>
              </a:r>
              <a:r>
                <a:rPr lang="de-CH" sz="1599" b="1" dirty="0"/>
                <a:t> </a:t>
              </a:r>
              <a:r>
                <a:rPr lang="de-CH" sz="1599" b="1" dirty="0" err="1"/>
                <a:t>id</a:t>
              </a:r>
              <a:endParaRPr lang="en-CH" sz="1599" b="1" dirty="0"/>
            </a:p>
          </p:txBody>
        </p:sp>
      </p:grpSp>
      <p:pic>
        <p:nvPicPr>
          <p:cNvPr id="23" name="Picture 10">
            <a:extLst>
              <a:ext uri="{FF2B5EF4-FFF2-40B4-BE49-F238E27FC236}">
                <a16:creationId xmlns:a16="http://schemas.microsoft.com/office/drawing/2014/main" id="{4A120578-5567-F57A-AAD1-3328137EE4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9350" y="1036893"/>
            <a:ext cx="1881668" cy="1881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B400C2D7-BBBC-0502-E7AB-4EC9183FF73C}"/>
              </a:ext>
            </a:extLst>
          </p:cNvPr>
          <p:cNvSpPr/>
          <p:nvPr/>
        </p:nvSpPr>
        <p:spPr>
          <a:xfrm>
            <a:off x="9795534" y="1708111"/>
            <a:ext cx="1718725" cy="630344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62172CD-6A6E-422C-CEA3-4A7EA0D0B5B8}"/>
              </a:ext>
            </a:extLst>
          </p:cNvPr>
          <p:cNvGrpSpPr/>
          <p:nvPr/>
        </p:nvGrpSpPr>
        <p:grpSpPr>
          <a:xfrm>
            <a:off x="7166738" y="1374828"/>
            <a:ext cx="2415111" cy="1319388"/>
            <a:chOff x="5375053" y="1031121"/>
            <a:chExt cx="1811333" cy="989541"/>
          </a:xfrm>
        </p:grpSpPr>
        <p:sp>
          <p:nvSpPr>
            <p:cNvPr id="29" name="Arrow: Down 28">
              <a:extLst>
                <a:ext uri="{FF2B5EF4-FFF2-40B4-BE49-F238E27FC236}">
                  <a16:creationId xmlns:a16="http://schemas.microsoft.com/office/drawing/2014/main" id="{138D11C2-9368-6A51-0D2A-929BC2EADF7E}"/>
                </a:ext>
              </a:extLst>
            </p:cNvPr>
            <p:cNvSpPr/>
            <p:nvPr/>
          </p:nvSpPr>
          <p:spPr>
            <a:xfrm rot="16200000">
              <a:off x="6730867" y="1215186"/>
              <a:ext cx="306485" cy="604553"/>
            </a:xfrm>
            <a:prstGeom prst="downArrow">
              <a:avLst/>
            </a:prstGeom>
            <a:solidFill>
              <a:srgbClr val="0070C0">
                <a:alpha val="38039"/>
              </a:srgb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5963" tIns="35963" rIns="35963" bIns="35963" rtlCol="0" anchor="ctr"/>
            <a:lstStyle/>
            <a:p>
              <a:pPr algn="ctr"/>
              <a:endParaRPr lang="en-CH" sz="1599" dirty="0">
                <a:solidFill>
                  <a:schemeClr val="bg1"/>
                </a:solidFill>
              </a:endParaRPr>
            </a:p>
          </p:txBody>
        </p:sp>
        <p:pic>
          <p:nvPicPr>
            <p:cNvPr id="4" name="Google Shape;186;p34">
              <a:extLst>
                <a:ext uri="{FF2B5EF4-FFF2-40B4-BE49-F238E27FC236}">
                  <a16:creationId xmlns:a16="http://schemas.microsoft.com/office/drawing/2014/main" id="{20B9E252-E639-3DF3-0153-8D7791B87936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 l="53523" t="5529" r="24602" b="9147"/>
            <a:stretch/>
          </p:blipFill>
          <p:spPr>
            <a:xfrm>
              <a:off x="5943003" y="1161265"/>
              <a:ext cx="335621" cy="6179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7D725669-64F0-056D-41B4-17C73FAA0EE6}"/>
                </a:ext>
              </a:extLst>
            </p:cNvPr>
            <p:cNvGrpSpPr/>
            <p:nvPr/>
          </p:nvGrpSpPr>
          <p:grpSpPr>
            <a:xfrm>
              <a:off x="5375053" y="1031121"/>
              <a:ext cx="335621" cy="989541"/>
              <a:chOff x="3186325" y="171724"/>
              <a:chExt cx="335621" cy="989541"/>
            </a:xfrm>
          </p:grpSpPr>
          <p:sp>
            <p:nvSpPr>
              <p:cNvPr id="7" name="Double Bracket 6">
                <a:extLst>
                  <a:ext uri="{FF2B5EF4-FFF2-40B4-BE49-F238E27FC236}">
                    <a16:creationId xmlns:a16="http://schemas.microsoft.com/office/drawing/2014/main" id="{810531BE-969D-E17F-EA2B-49A965CB1C8E}"/>
                  </a:ext>
                </a:extLst>
              </p:cNvPr>
              <p:cNvSpPr/>
              <p:nvPr/>
            </p:nvSpPr>
            <p:spPr>
              <a:xfrm>
                <a:off x="3225521" y="180870"/>
                <a:ext cx="251209" cy="980395"/>
              </a:xfrm>
              <a:prstGeom prst="bracketPair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2400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F77DF3D-CA6D-EB34-FD81-5FF668191629}"/>
                  </a:ext>
                </a:extLst>
              </p:cNvPr>
              <p:cNvSpPr txBox="1"/>
              <p:nvPr/>
            </p:nvSpPr>
            <p:spPr>
              <a:xfrm>
                <a:off x="3186325" y="171724"/>
                <a:ext cx="335621" cy="5309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CH" sz="800" b="1" dirty="0"/>
                  <a:t>2.78</a:t>
                </a:r>
              </a:p>
              <a:p>
                <a:pPr algn="ctr"/>
                <a:r>
                  <a:rPr lang="de-CH" sz="800" b="1" dirty="0"/>
                  <a:t>0.02</a:t>
                </a:r>
              </a:p>
              <a:p>
                <a:pPr algn="ctr"/>
                <a:r>
                  <a:rPr lang="de-CH" sz="800" b="1" dirty="0"/>
                  <a:t>98.7</a:t>
                </a:r>
              </a:p>
              <a:p>
                <a:pPr algn="ctr"/>
                <a:r>
                  <a:rPr lang="de-CH" sz="800" b="1" dirty="0"/>
                  <a:t>-23</a:t>
                </a:r>
              </a:p>
              <a:p>
                <a:pPr algn="ctr"/>
                <a:r>
                  <a:rPr lang="de-CH" sz="800" b="1" dirty="0"/>
                  <a:t>…</a:t>
                </a:r>
                <a:endParaRPr lang="en-CH" sz="800" b="1" dirty="0"/>
              </a:p>
            </p:txBody>
          </p:sp>
        </p:grp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4DDD019-A559-45D1-C8F3-578D4F915DA3}"/>
              </a:ext>
            </a:extLst>
          </p:cNvPr>
          <p:cNvSpPr txBox="1"/>
          <p:nvPr/>
        </p:nvSpPr>
        <p:spPr>
          <a:xfrm>
            <a:off x="3665458" y="2227607"/>
            <a:ext cx="1016625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067" b="1" dirty="0">
                <a:solidFill>
                  <a:schemeClr val="bg2"/>
                </a:solidFill>
              </a:rPr>
              <a:t>[312, 2,17,…]</a:t>
            </a:r>
            <a:endParaRPr lang="en-CH" sz="1067" b="1" dirty="0">
              <a:solidFill>
                <a:schemeClr val="bg2"/>
              </a:solidFill>
            </a:endParaRP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18DE1C45-0CFE-DE79-10B9-ABEEF5C53412}"/>
              </a:ext>
            </a:extLst>
          </p:cNvPr>
          <p:cNvCxnSpPr>
            <a:cxnSpLocks/>
            <a:endCxn id="23" idx="2"/>
          </p:cNvCxnSpPr>
          <p:nvPr/>
        </p:nvCxnSpPr>
        <p:spPr>
          <a:xfrm rot="10800000" flipV="1">
            <a:off x="6270184" y="2578838"/>
            <a:ext cx="4383893" cy="339721"/>
          </a:xfrm>
          <a:prstGeom prst="bentConnector4">
            <a:avLst>
              <a:gd name="adj1" fmla="val 150"/>
              <a:gd name="adj2" fmla="val 436206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Arrow: Down 18">
            <a:extLst>
              <a:ext uri="{FF2B5EF4-FFF2-40B4-BE49-F238E27FC236}">
                <a16:creationId xmlns:a16="http://schemas.microsoft.com/office/drawing/2014/main" id="{27B2E475-7E60-E1A4-6ECE-6EC255ECC75E}"/>
              </a:ext>
            </a:extLst>
          </p:cNvPr>
          <p:cNvSpPr/>
          <p:nvPr/>
        </p:nvSpPr>
        <p:spPr>
          <a:xfrm rot="16200000">
            <a:off x="3987683" y="1589545"/>
            <a:ext cx="408647" cy="806071"/>
          </a:xfrm>
          <a:prstGeom prst="downArrow">
            <a:avLst/>
          </a:prstGeom>
          <a:solidFill>
            <a:srgbClr val="0070C0">
              <a:alpha val="10980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264C6176-81A5-3733-2172-76A633C5E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z="1800" dirty="0" err="1"/>
              <a:t>How</a:t>
            </a:r>
            <a:r>
              <a:rPr lang="de-CH" sz="1800" dirty="0"/>
              <a:t> </a:t>
            </a:r>
            <a:r>
              <a:rPr lang="de-CH" sz="1800" dirty="0" err="1"/>
              <a:t>does</a:t>
            </a:r>
            <a:r>
              <a:rPr lang="de-CH" sz="1800" dirty="0"/>
              <a:t> a Decoder Model </a:t>
            </a:r>
            <a:r>
              <a:rPr lang="de-CH" sz="1800" dirty="0" err="1"/>
              <a:t>work</a:t>
            </a:r>
            <a:r>
              <a:rPr lang="de-CH" sz="1800" dirty="0"/>
              <a:t> ?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085408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8F6A6987-CFE3-F61F-EC57-ED586838367D}"/>
              </a:ext>
            </a:extLst>
          </p:cNvPr>
          <p:cNvSpPr/>
          <p:nvPr/>
        </p:nvSpPr>
        <p:spPr>
          <a:xfrm>
            <a:off x="1156005" y="916216"/>
            <a:ext cx="2139392" cy="2572080"/>
          </a:xfrm>
          <a:prstGeom prst="flowChartDocumen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BD5347-FD1A-4E4D-3267-DE0EFC07DBC3}"/>
              </a:ext>
            </a:extLst>
          </p:cNvPr>
          <p:cNvSpPr txBox="1"/>
          <p:nvPr/>
        </p:nvSpPr>
        <p:spPr>
          <a:xfrm>
            <a:off x="1310079" y="1204677"/>
            <a:ext cx="1676741" cy="89216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Q: </a:t>
            </a:r>
            <a:r>
              <a:rPr lang="de-CH" sz="1599" dirty="0" err="1"/>
              <a:t>what</a:t>
            </a:r>
            <a:r>
              <a:rPr lang="de-CH" sz="1599" dirty="0"/>
              <a:t> </a:t>
            </a:r>
            <a:r>
              <a:rPr lang="de-CH" sz="1599" dirty="0" err="1"/>
              <a:t>is</a:t>
            </a:r>
            <a:r>
              <a:rPr lang="de-CH" sz="1599" dirty="0"/>
              <a:t> </a:t>
            </a:r>
            <a:r>
              <a:rPr lang="de-CH" sz="1599" dirty="0" err="1"/>
              <a:t>pluvia</a:t>
            </a:r>
            <a:r>
              <a:rPr lang="de-CH" sz="1599" dirty="0"/>
              <a:t> ?</a:t>
            </a:r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endParaRPr lang="de-CH" sz="1599" dirty="0"/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A: Pluvia </a:t>
            </a:r>
            <a:r>
              <a:rPr lang="de-CH" sz="1599" dirty="0" err="1"/>
              <a:t>is</a:t>
            </a:r>
            <a:r>
              <a:rPr lang="de-CH" sz="1599" dirty="0"/>
              <a:t> a latin</a:t>
            </a:r>
            <a:endParaRPr lang="en-CH" sz="1599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68F09D-4F16-F69E-BD4D-542E169A614E}"/>
              </a:ext>
            </a:extLst>
          </p:cNvPr>
          <p:cNvSpPr txBox="1"/>
          <p:nvPr/>
        </p:nvSpPr>
        <p:spPr>
          <a:xfrm>
            <a:off x="10570142" y="1869598"/>
            <a:ext cx="205184" cy="24609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…</a:t>
            </a:r>
            <a:endParaRPr lang="en-CH" sz="1599" dirty="0"/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FC374EF3-046A-4A09-4AE8-9DCCCE2149C5}"/>
              </a:ext>
            </a:extLst>
          </p:cNvPr>
          <p:cNvCxnSpPr>
            <a:cxnSpLocks/>
          </p:cNvCxnSpPr>
          <p:nvPr/>
        </p:nvCxnSpPr>
        <p:spPr>
          <a:xfrm rot="5400000">
            <a:off x="5950401" y="-1145855"/>
            <a:ext cx="979799" cy="8429196"/>
          </a:xfrm>
          <a:prstGeom prst="bentConnector3">
            <a:avLst>
              <a:gd name="adj1" fmla="val 150790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10">
            <a:extLst>
              <a:ext uri="{FF2B5EF4-FFF2-40B4-BE49-F238E27FC236}">
                <a16:creationId xmlns:a16="http://schemas.microsoft.com/office/drawing/2014/main" id="{83D67532-8AE9-732C-7E9C-558804AEC1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9350" y="1036893"/>
            <a:ext cx="1881668" cy="1881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65FB7D27-2877-E569-7257-A145C0A4FD55}"/>
              </a:ext>
            </a:extLst>
          </p:cNvPr>
          <p:cNvSpPr/>
          <p:nvPr/>
        </p:nvSpPr>
        <p:spPr>
          <a:xfrm>
            <a:off x="9795534" y="1708111"/>
            <a:ext cx="1718725" cy="630344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D9317CC-84C8-3E5C-3739-4D50BA07FABB}"/>
              </a:ext>
            </a:extLst>
          </p:cNvPr>
          <p:cNvGrpSpPr/>
          <p:nvPr/>
        </p:nvGrpSpPr>
        <p:grpSpPr>
          <a:xfrm>
            <a:off x="7166738" y="1374829"/>
            <a:ext cx="2415111" cy="1319388"/>
            <a:chOff x="5375053" y="1031121"/>
            <a:chExt cx="1811333" cy="989541"/>
          </a:xfrm>
        </p:grpSpPr>
        <p:sp>
          <p:nvSpPr>
            <p:cNvPr id="31" name="Arrow: Down 30">
              <a:extLst>
                <a:ext uri="{FF2B5EF4-FFF2-40B4-BE49-F238E27FC236}">
                  <a16:creationId xmlns:a16="http://schemas.microsoft.com/office/drawing/2014/main" id="{A45A136B-A2F4-0705-EE88-82FE8EAE3DA1}"/>
                </a:ext>
              </a:extLst>
            </p:cNvPr>
            <p:cNvSpPr/>
            <p:nvPr/>
          </p:nvSpPr>
          <p:spPr>
            <a:xfrm rot="16200000">
              <a:off x="6730867" y="1215186"/>
              <a:ext cx="306485" cy="604553"/>
            </a:xfrm>
            <a:prstGeom prst="downArrow">
              <a:avLst/>
            </a:prstGeom>
            <a:solidFill>
              <a:srgbClr val="0070C0">
                <a:alpha val="38039"/>
              </a:srgb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5963" tIns="35963" rIns="35963" bIns="35963" rtlCol="0" anchor="ctr"/>
            <a:lstStyle/>
            <a:p>
              <a:pPr algn="ctr"/>
              <a:endParaRPr lang="en-CH" sz="1599" dirty="0">
                <a:solidFill>
                  <a:schemeClr val="bg1"/>
                </a:solidFill>
              </a:endParaRPr>
            </a:p>
          </p:txBody>
        </p:sp>
        <p:pic>
          <p:nvPicPr>
            <p:cNvPr id="34" name="Google Shape;186;p34">
              <a:extLst>
                <a:ext uri="{FF2B5EF4-FFF2-40B4-BE49-F238E27FC236}">
                  <a16:creationId xmlns:a16="http://schemas.microsoft.com/office/drawing/2014/main" id="{A6185702-D712-3104-3C37-A43FA757D7A6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 l="53523" t="5529" r="24602" b="9147"/>
            <a:stretch/>
          </p:blipFill>
          <p:spPr>
            <a:xfrm>
              <a:off x="5943003" y="1161265"/>
              <a:ext cx="335621" cy="61794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7" name="Double Bracket 36">
              <a:extLst>
                <a:ext uri="{FF2B5EF4-FFF2-40B4-BE49-F238E27FC236}">
                  <a16:creationId xmlns:a16="http://schemas.microsoft.com/office/drawing/2014/main" id="{47B24FB0-2D02-31B3-CD7C-2B633F8F4FFE}"/>
                </a:ext>
              </a:extLst>
            </p:cNvPr>
            <p:cNvSpPr/>
            <p:nvPr/>
          </p:nvSpPr>
          <p:spPr>
            <a:xfrm>
              <a:off x="5414249" y="1040267"/>
              <a:ext cx="251209" cy="980395"/>
            </a:xfrm>
            <a:prstGeom prst="bracketPair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40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DF782C5-E8C6-A6BF-84DD-D89C85709C11}"/>
                </a:ext>
              </a:extLst>
            </p:cNvPr>
            <p:cNvSpPr txBox="1"/>
            <p:nvPr/>
          </p:nvSpPr>
          <p:spPr>
            <a:xfrm>
              <a:off x="5375053" y="1031121"/>
              <a:ext cx="335621" cy="5309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CH" sz="800" dirty="0"/>
                <a:t>4</a:t>
              </a:r>
            </a:p>
            <a:p>
              <a:pPr algn="ctr"/>
              <a:r>
                <a:rPr lang="de-CH" sz="800" dirty="0"/>
                <a:t>17.2</a:t>
              </a:r>
            </a:p>
            <a:p>
              <a:pPr algn="ctr"/>
              <a:r>
                <a:rPr lang="de-CH" sz="800" dirty="0"/>
                <a:t>-33</a:t>
              </a:r>
            </a:p>
            <a:p>
              <a:pPr algn="ctr"/>
              <a:r>
                <a:rPr lang="de-CH" sz="800" dirty="0"/>
                <a:t>0.01</a:t>
              </a:r>
            </a:p>
            <a:p>
              <a:pPr algn="ctr"/>
              <a:r>
                <a:rPr lang="de-CH" sz="800" dirty="0"/>
                <a:t>…</a:t>
              </a:r>
              <a:endParaRPr lang="en-CH" sz="800" dirty="0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189F3108-E642-F6DE-5794-F5A0164D4D86}"/>
              </a:ext>
            </a:extLst>
          </p:cNvPr>
          <p:cNvSpPr txBox="1"/>
          <p:nvPr/>
        </p:nvSpPr>
        <p:spPr>
          <a:xfrm>
            <a:off x="3665458" y="2227607"/>
            <a:ext cx="1003801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067" dirty="0">
                <a:solidFill>
                  <a:schemeClr val="bg1">
                    <a:lumMod val="85000"/>
                  </a:schemeClr>
                </a:solidFill>
              </a:rPr>
              <a:t>[312, 2,17,…]</a:t>
            </a:r>
            <a:endParaRPr lang="en-CH" sz="1067" dirty="0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04D5711-D93D-F7DF-6272-01A68E8FA3CB}"/>
              </a:ext>
            </a:extLst>
          </p:cNvPr>
          <p:cNvGrpSpPr/>
          <p:nvPr/>
        </p:nvGrpSpPr>
        <p:grpSpPr>
          <a:xfrm>
            <a:off x="784679" y="4582142"/>
            <a:ext cx="11253247" cy="1237455"/>
            <a:chOff x="588509" y="3436606"/>
            <a:chExt cx="8272975" cy="928091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3F1FEDC-D8FF-8516-054B-207A1EEF1371}"/>
                </a:ext>
              </a:extLst>
            </p:cNvPr>
            <p:cNvSpPr txBox="1"/>
            <p:nvPr/>
          </p:nvSpPr>
          <p:spPr>
            <a:xfrm>
              <a:off x="3396342" y="3436606"/>
              <a:ext cx="3509246" cy="92284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Trained</a:t>
              </a:r>
              <a:r>
                <a:rPr lang="de-CH" sz="1599" dirty="0"/>
                <a:t> on </a:t>
              </a:r>
              <a:r>
                <a:rPr lang="de-CH" sz="1599" dirty="0" err="1"/>
                <a:t>huge</a:t>
              </a:r>
              <a:r>
                <a:rPr lang="de-CH" sz="1599" dirty="0"/>
                <a:t> </a:t>
              </a:r>
              <a:r>
                <a:rPr lang="de-CH" sz="1599" dirty="0" err="1"/>
                <a:t>datasets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Does</a:t>
              </a:r>
              <a:r>
                <a:rPr lang="de-CH" sz="1599" dirty="0"/>
                <a:t> not </a:t>
              </a:r>
              <a:r>
                <a:rPr lang="de-CH" sz="1599" dirty="0" err="1"/>
                <a:t>change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Same </a:t>
              </a:r>
              <a:r>
                <a:rPr lang="de-CH" sz="1599" dirty="0" err="1"/>
                <a:t>for</a:t>
              </a:r>
              <a:r>
                <a:rPr lang="de-CH" sz="1599" dirty="0"/>
                <a:t> all </a:t>
              </a:r>
              <a:r>
                <a:rPr lang="de-CH" sz="1599" dirty="0" err="1"/>
                <a:t>users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«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model</a:t>
              </a:r>
              <a:r>
                <a:rPr lang="de-CH" sz="1599" dirty="0"/>
                <a:t>»</a:t>
              </a:r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/>
                <a:t>Output a </a:t>
              </a:r>
              <a:r>
                <a:rPr lang="de-CH" sz="1599" b="1" dirty="0" err="1"/>
                <a:t>probability</a:t>
              </a:r>
              <a:r>
                <a:rPr lang="de-CH" sz="1599" b="1" dirty="0"/>
                <a:t> </a:t>
              </a:r>
              <a:r>
                <a:rPr lang="de-CH" sz="1599" b="1" dirty="0" err="1"/>
                <a:t>distribution</a:t>
              </a:r>
              <a:r>
                <a:rPr lang="de-CH" sz="1599" b="1" dirty="0"/>
                <a:t> </a:t>
              </a:r>
              <a:r>
                <a:rPr lang="de-CH" sz="1599" b="1" dirty="0" err="1"/>
                <a:t>over</a:t>
              </a:r>
              <a:r>
                <a:rPr lang="de-CH" sz="1599" b="1" dirty="0"/>
                <a:t> </a:t>
              </a:r>
              <a:r>
                <a:rPr lang="de-CH" sz="1599" b="1" dirty="0" err="1"/>
                <a:t>token</a:t>
              </a:r>
              <a:r>
                <a:rPr lang="de-CH" sz="1599" b="1" dirty="0"/>
                <a:t> </a:t>
              </a:r>
              <a:r>
                <a:rPr lang="de-CH" sz="1599" b="1" dirty="0" err="1"/>
                <a:t>ids</a:t>
              </a:r>
              <a:endParaRPr lang="en-CH" sz="1599" b="1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1466BBC-2B6A-0217-8A09-4830D7C879AA}"/>
                </a:ext>
              </a:extLst>
            </p:cNvPr>
            <p:cNvSpPr txBox="1"/>
            <p:nvPr/>
          </p:nvSpPr>
          <p:spPr>
            <a:xfrm>
              <a:off x="588509" y="3441848"/>
              <a:ext cx="2005519" cy="92284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Depends</a:t>
              </a:r>
              <a:r>
                <a:rPr lang="de-CH" sz="1599" dirty="0"/>
                <a:t> on </a:t>
              </a:r>
              <a:r>
                <a:rPr lang="de-CH" sz="1599" dirty="0" err="1"/>
                <a:t>users</a:t>
              </a:r>
              <a:r>
                <a:rPr lang="de-CH" sz="1599" dirty="0"/>
                <a:t> </a:t>
              </a:r>
              <a:r>
                <a:rPr lang="de-CH" sz="1599" dirty="0" err="1"/>
                <a:t>goal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Unique </a:t>
              </a:r>
              <a:r>
                <a:rPr lang="de-CH" sz="1599" dirty="0" err="1"/>
                <a:t>for</a:t>
              </a:r>
              <a:r>
                <a:rPr lang="de-CH" sz="1599" dirty="0"/>
                <a:t> </a:t>
              </a:r>
              <a:r>
                <a:rPr lang="de-CH" sz="1599" dirty="0" err="1"/>
                <a:t>each</a:t>
              </a:r>
              <a:r>
                <a:rPr lang="de-CH" sz="1599" dirty="0"/>
                <a:t> </a:t>
              </a:r>
              <a:r>
                <a:rPr lang="de-CH" sz="1599" dirty="0" err="1"/>
                <a:t>chat</a:t>
              </a:r>
              <a:r>
                <a:rPr lang="de-CH" sz="1599" dirty="0"/>
                <a:t> &amp; </a:t>
              </a:r>
              <a:r>
                <a:rPr lang="de-CH" sz="1599" dirty="0" err="1"/>
                <a:t>user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Contains</a:t>
              </a:r>
              <a:r>
                <a:rPr lang="de-CH" sz="1599" dirty="0"/>
                <a:t> 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chat</a:t>
              </a:r>
              <a:r>
                <a:rPr lang="de-CH" sz="1599" dirty="0"/>
                <a:t> </a:t>
              </a:r>
              <a:r>
                <a:rPr lang="de-CH" sz="1599" dirty="0" err="1"/>
                <a:t>history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«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context</a:t>
              </a:r>
              <a:r>
                <a:rPr lang="de-CH" sz="1599" dirty="0"/>
                <a:t>»</a:t>
              </a:r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/>
                <a:t>A </a:t>
              </a:r>
              <a:r>
                <a:rPr lang="de-CH" sz="1599" b="1" dirty="0" err="1"/>
                <a:t>list</a:t>
              </a:r>
              <a:r>
                <a:rPr lang="de-CH" sz="1599" b="1" dirty="0"/>
                <a:t> </a:t>
              </a:r>
              <a:r>
                <a:rPr lang="de-CH" sz="1599" b="1" dirty="0" err="1"/>
                <a:t>of</a:t>
              </a:r>
              <a:r>
                <a:rPr lang="de-CH" sz="1599" b="1" dirty="0"/>
                <a:t> </a:t>
              </a:r>
              <a:r>
                <a:rPr lang="de-CH" sz="1599" b="1" dirty="0" err="1"/>
                <a:t>token</a:t>
              </a:r>
              <a:r>
                <a:rPr lang="de-CH" sz="1599" b="1" dirty="0"/>
                <a:t> </a:t>
              </a:r>
              <a:r>
                <a:rPr lang="de-CH" sz="1599" b="1" dirty="0" err="1"/>
                <a:t>ids</a:t>
              </a:r>
              <a:endParaRPr lang="en-CH" sz="1599" b="1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0A3F3F9-B8F6-0A7B-052C-3700F4C7A6AB}"/>
                </a:ext>
              </a:extLst>
            </p:cNvPr>
            <p:cNvSpPr txBox="1"/>
            <p:nvPr/>
          </p:nvSpPr>
          <p:spPr>
            <a:xfrm>
              <a:off x="6988629" y="3436606"/>
              <a:ext cx="1872855" cy="9228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Single «</a:t>
              </a:r>
              <a:r>
                <a:rPr lang="de-CH" sz="1599" dirty="0" err="1"/>
                <a:t>word</a:t>
              </a:r>
              <a:r>
                <a:rPr lang="de-CH" sz="1599" dirty="0"/>
                <a:t>»</a:t>
              </a:r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Depends</a:t>
              </a:r>
              <a:r>
                <a:rPr lang="de-CH" sz="1599" dirty="0"/>
                <a:t> on </a:t>
              </a:r>
              <a:r>
                <a:rPr lang="de-CH" sz="1599" dirty="0" err="1"/>
                <a:t>context</a:t>
              </a:r>
              <a:r>
                <a:rPr lang="de-CH" sz="1599" dirty="0"/>
                <a:t> and </a:t>
              </a:r>
              <a:r>
                <a:rPr lang="de-CH" sz="1599" dirty="0" err="1"/>
                <a:t>model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«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token</a:t>
              </a:r>
              <a:r>
                <a:rPr lang="de-CH" sz="1599" dirty="0"/>
                <a:t>»</a:t>
              </a:r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 err="1"/>
                <a:t>Represented</a:t>
              </a:r>
              <a:r>
                <a:rPr lang="de-CH" sz="1599" b="1" dirty="0"/>
                <a:t> </a:t>
              </a:r>
              <a:r>
                <a:rPr lang="de-CH" sz="1599" b="1" dirty="0" err="1"/>
                <a:t>as</a:t>
              </a:r>
              <a:r>
                <a:rPr lang="de-CH" sz="1599" b="1" dirty="0"/>
                <a:t> an </a:t>
              </a:r>
              <a:r>
                <a:rPr lang="de-CH" sz="1599" b="1" dirty="0" err="1"/>
                <a:t>int</a:t>
              </a:r>
              <a:r>
                <a:rPr lang="de-CH" sz="1599" b="1" dirty="0"/>
                <a:t> </a:t>
              </a:r>
              <a:r>
                <a:rPr lang="de-CH" sz="1599" b="1" dirty="0" err="1"/>
                <a:t>id</a:t>
              </a:r>
              <a:endParaRPr lang="en-CH" sz="1599" b="1" dirty="0"/>
            </a:p>
          </p:txBody>
        </p:sp>
      </p:grpSp>
      <p:sp>
        <p:nvSpPr>
          <p:cNvPr id="5" name="Arrow: Down 4">
            <a:extLst>
              <a:ext uri="{FF2B5EF4-FFF2-40B4-BE49-F238E27FC236}">
                <a16:creationId xmlns:a16="http://schemas.microsoft.com/office/drawing/2014/main" id="{56C874D7-B191-BA0F-F254-4FC5C22AB576}"/>
              </a:ext>
            </a:extLst>
          </p:cNvPr>
          <p:cNvSpPr/>
          <p:nvPr/>
        </p:nvSpPr>
        <p:spPr>
          <a:xfrm rot="16200000">
            <a:off x="3987683" y="1589545"/>
            <a:ext cx="408647" cy="806071"/>
          </a:xfrm>
          <a:prstGeom prst="downArrow">
            <a:avLst/>
          </a:prstGeom>
          <a:solidFill>
            <a:srgbClr val="0070C0">
              <a:alpha val="10980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C3D8ED3F-E51F-FE25-94DD-C62600F9AEE0}"/>
              </a:ext>
            </a:extLst>
          </p:cNvPr>
          <p:cNvCxnSpPr>
            <a:cxnSpLocks/>
          </p:cNvCxnSpPr>
          <p:nvPr/>
        </p:nvCxnSpPr>
        <p:spPr>
          <a:xfrm rot="10800000" flipV="1">
            <a:off x="6270184" y="2578838"/>
            <a:ext cx="4383893" cy="339721"/>
          </a:xfrm>
          <a:prstGeom prst="bentConnector4">
            <a:avLst>
              <a:gd name="adj1" fmla="val 150"/>
              <a:gd name="adj2" fmla="val 436206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15">
            <a:extLst>
              <a:ext uri="{FF2B5EF4-FFF2-40B4-BE49-F238E27FC236}">
                <a16:creationId xmlns:a16="http://schemas.microsoft.com/office/drawing/2014/main" id="{3EF75FA5-E27A-8197-B13F-72A2D0780F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255599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8F6A6987-CFE3-F61F-EC57-ED586838367D}"/>
              </a:ext>
            </a:extLst>
          </p:cNvPr>
          <p:cNvSpPr/>
          <p:nvPr/>
        </p:nvSpPr>
        <p:spPr>
          <a:xfrm>
            <a:off x="1156005" y="916216"/>
            <a:ext cx="2139392" cy="2572080"/>
          </a:xfrm>
          <a:prstGeom prst="flowChartDocumen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BD5347-FD1A-4E4D-3267-DE0EFC07DBC3}"/>
              </a:ext>
            </a:extLst>
          </p:cNvPr>
          <p:cNvSpPr txBox="1"/>
          <p:nvPr/>
        </p:nvSpPr>
        <p:spPr>
          <a:xfrm>
            <a:off x="1310079" y="1204677"/>
            <a:ext cx="1818053" cy="13843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Q: </a:t>
            </a:r>
            <a:r>
              <a:rPr lang="de-CH" sz="1599" dirty="0" err="1"/>
              <a:t>what</a:t>
            </a:r>
            <a:r>
              <a:rPr lang="de-CH" sz="1599" dirty="0"/>
              <a:t> </a:t>
            </a:r>
            <a:r>
              <a:rPr lang="de-CH" sz="1599" dirty="0" err="1"/>
              <a:t>is</a:t>
            </a:r>
            <a:r>
              <a:rPr lang="de-CH" sz="1599" dirty="0"/>
              <a:t> </a:t>
            </a:r>
            <a:r>
              <a:rPr lang="de-CH" sz="1599" dirty="0" err="1"/>
              <a:t>pluvia</a:t>
            </a:r>
            <a:r>
              <a:rPr lang="de-CH" sz="1599" dirty="0"/>
              <a:t> ?</a:t>
            </a:r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endParaRPr lang="de-CH" sz="1599" dirty="0"/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A: Pluvia </a:t>
            </a:r>
            <a:r>
              <a:rPr lang="de-CH" sz="1599" dirty="0" err="1"/>
              <a:t>is</a:t>
            </a:r>
            <a:r>
              <a:rPr lang="de-CH" sz="1599" dirty="0"/>
              <a:t> a </a:t>
            </a:r>
            <a:r>
              <a:rPr lang="en-US" sz="1599" dirty="0" err="1"/>
              <a:t>latin</a:t>
            </a:r>
            <a:r>
              <a:rPr lang="en-US" sz="1599" dirty="0"/>
              <a:t> word meaning rainfall.</a:t>
            </a:r>
            <a:endParaRPr lang="en-CH" sz="1599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68F09D-4F16-F69E-BD4D-542E169A614E}"/>
              </a:ext>
            </a:extLst>
          </p:cNvPr>
          <p:cNvSpPr txBox="1"/>
          <p:nvPr/>
        </p:nvSpPr>
        <p:spPr>
          <a:xfrm>
            <a:off x="10461941" y="1869598"/>
            <a:ext cx="421589" cy="24609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EOT</a:t>
            </a:r>
            <a:endParaRPr lang="en-CH" sz="1599" dirty="0"/>
          </a:p>
        </p:txBody>
      </p:sp>
      <p:pic>
        <p:nvPicPr>
          <p:cNvPr id="22" name="Picture 10">
            <a:extLst>
              <a:ext uri="{FF2B5EF4-FFF2-40B4-BE49-F238E27FC236}">
                <a16:creationId xmlns:a16="http://schemas.microsoft.com/office/drawing/2014/main" id="{6B5A3365-10C5-4B29-8EDE-03481D4A1C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9350" y="1036893"/>
            <a:ext cx="1881668" cy="1881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534D39A5-6A92-DBF3-3C3B-0060F50F384D}"/>
              </a:ext>
            </a:extLst>
          </p:cNvPr>
          <p:cNvGrpSpPr/>
          <p:nvPr/>
        </p:nvGrpSpPr>
        <p:grpSpPr>
          <a:xfrm>
            <a:off x="8775778" y="1708111"/>
            <a:ext cx="2738481" cy="630344"/>
            <a:chOff x="6581833" y="1281083"/>
            <a:chExt cx="2053861" cy="472758"/>
          </a:xfrm>
        </p:grpSpPr>
        <p:sp>
          <p:nvSpPr>
            <p:cNvPr id="30" name="Arrow: Down 29">
              <a:extLst>
                <a:ext uri="{FF2B5EF4-FFF2-40B4-BE49-F238E27FC236}">
                  <a16:creationId xmlns:a16="http://schemas.microsoft.com/office/drawing/2014/main" id="{13506575-B3FA-17A3-31E8-6FBDE23A68C6}"/>
                </a:ext>
              </a:extLst>
            </p:cNvPr>
            <p:cNvSpPr/>
            <p:nvPr/>
          </p:nvSpPr>
          <p:spPr>
            <a:xfrm rot="16200000">
              <a:off x="6730867" y="1215186"/>
              <a:ext cx="306485" cy="604553"/>
            </a:xfrm>
            <a:prstGeom prst="downArrow">
              <a:avLst/>
            </a:prstGeom>
            <a:solidFill>
              <a:srgbClr val="0070C0">
                <a:alpha val="38039"/>
              </a:srgb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5963" tIns="35963" rIns="35963" bIns="35963" rtlCol="0" anchor="ctr"/>
            <a:lstStyle/>
            <a:p>
              <a:pPr algn="ctr"/>
              <a:endParaRPr lang="en-CH" sz="1599" dirty="0">
                <a:solidFill>
                  <a:schemeClr val="bg1"/>
                </a:solidFill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F6519D3-B5A6-D7F4-8071-F81A4F36C14A}"/>
                </a:ext>
              </a:extLst>
            </p:cNvPr>
            <p:cNvSpPr/>
            <p:nvPr/>
          </p:nvSpPr>
          <p:spPr>
            <a:xfrm>
              <a:off x="7346650" y="1281083"/>
              <a:ext cx="1289044" cy="472758"/>
            </a:xfrm>
            <a:prstGeom prst="rect">
              <a:avLst/>
            </a:prstGeom>
            <a:noFill/>
            <a:ln w="190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5963" tIns="35963" rIns="35963" bIns="35963" rtlCol="0" anchor="ctr"/>
            <a:lstStyle/>
            <a:p>
              <a:pPr algn="ctr"/>
              <a:endParaRPr lang="en-CH" sz="1599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26BE5260-5AD3-5E08-A768-5F36AB3622EF}"/>
              </a:ext>
            </a:extLst>
          </p:cNvPr>
          <p:cNvGrpSpPr/>
          <p:nvPr/>
        </p:nvGrpSpPr>
        <p:grpSpPr>
          <a:xfrm>
            <a:off x="3665458" y="1374829"/>
            <a:ext cx="4706041" cy="1319388"/>
            <a:chOff x="2749093" y="1031121"/>
            <a:chExt cx="3529531" cy="989541"/>
          </a:xfrm>
        </p:grpSpPr>
        <p:pic>
          <p:nvPicPr>
            <p:cNvPr id="4" name="Google Shape;186;p34">
              <a:extLst>
                <a:ext uri="{FF2B5EF4-FFF2-40B4-BE49-F238E27FC236}">
                  <a16:creationId xmlns:a16="http://schemas.microsoft.com/office/drawing/2014/main" id="{6684D4DD-DD27-6A15-DC9D-F4C35C8227DA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 l="53523" t="5529" r="24602" b="9147"/>
            <a:stretch/>
          </p:blipFill>
          <p:spPr>
            <a:xfrm>
              <a:off x="5943003" y="1161265"/>
              <a:ext cx="335621" cy="6179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9EECBA1F-A3F4-FCDF-859B-3D8422DFDE62}"/>
                </a:ext>
              </a:extLst>
            </p:cNvPr>
            <p:cNvGrpSpPr/>
            <p:nvPr/>
          </p:nvGrpSpPr>
          <p:grpSpPr>
            <a:xfrm>
              <a:off x="5375053" y="1031121"/>
              <a:ext cx="335621" cy="989541"/>
              <a:chOff x="3186325" y="171724"/>
              <a:chExt cx="335621" cy="989541"/>
            </a:xfrm>
          </p:grpSpPr>
          <p:sp>
            <p:nvSpPr>
              <p:cNvPr id="7" name="Double Bracket 6">
                <a:extLst>
                  <a:ext uri="{FF2B5EF4-FFF2-40B4-BE49-F238E27FC236}">
                    <a16:creationId xmlns:a16="http://schemas.microsoft.com/office/drawing/2014/main" id="{A0AA7B5D-84D0-550C-5748-55B4F01F9A69}"/>
                  </a:ext>
                </a:extLst>
              </p:cNvPr>
              <p:cNvSpPr/>
              <p:nvPr/>
            </p:nvSpPr>
            <p:spPr>
              <a:xfrm>
                <a:off x="3225521" y="180870"/>
                <a:ext cx="251209" cy="980395"/>
              </a:xfrm>
              <a:prstGeom prst="bracketPair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2400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6E99A25-C67B-3E22-D9CC-890B5E8C71BB}"/>
                  </a:ext>
                </a:extLst>
              </p:cNvPr>
              <p:cNvSpPr txBox="1"/>
              <p:nvPr/>
            </p:nvSpPr>
            <p:spPr>
              <a:xfrm>
                <a:off x="3186325" y="171724"/>
                <a:ext cx="335621" cy="5309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CH" sz="800" dirty="0"/>
                  <a:t>0.2</a:t>
                </a:r>
              </a:p>
              <a:p>
                <a:pPr algn="ctr"/>
                <a:r>
                  <a:rPr lang="de-CH" sz="800" dirty="0"/>
                  <a:t>29.4</a:t>
                </a:r>
              </a:p>
              <a:p>
                <a:pPr algn="ctr"/>
                <a:r>
                  <a:rPr lang="de-CH" sz="800" dirty="0"/>
                  <a:t>95</a:t>
                </a:r>
              </a:p>
              <a:p>
                <a:pPr algn="ctr"/>
                <a:r>
                  <a:rPr lang="de-CH" sz="800" dirty="0"/>
                  <a:t>567</a:t>
                </a:r>
              </a:p>
              <a:p>
                <a:pPr algn="ctr"/>
                <a:r>
                  <a:rPr lang="de-CH" sz="800" dirty="0"/>
                  <a:t>…</a:t>
                </a:r>
                <a:endParaRPr lang="en-CH" sz="800" dirty="0"/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B7B912F-D8D5-BBEA-EF0E-A7CA3597A39E}"/>
                </a:ext>
              </a:extLst>
            </p:cNvPr>
            <p:cNvSpPr txBox="1"/>
            <p:nvPr/>
          </p:nvSpPr>
          <p:spPr>
            <a:xfrm>
              <a:off x="2749093" y="1670705"/>
              <a:ext cx="752851" cy="1924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sz="1067" dirty="0">
                  <a:solidFill>
                    <a:schemeClr val="bg1">
                      <a:lumMod val="85000"/>
                    </a:schemeClr>
                  </a:solidFill>
                </a:rPr>
                <a:t>[312, 2,17,…]</a:t>
              </a:r>
              <a:endParaRPr lang="en-CH" sz="1067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BD8E705-7735-E79C-C144-5F6BD9C92723}"/>
              </a:ext>
            </a:extLst>
          </p:cNvPr>
          <p:cNvGrpSpPr/>
          <p:nvPr/>
        </p:nvGrpSpPr>
        <p:grpSpPr>
          <a:xfrm>
            <a:off x="784679" y="4582142"/>
            <a:ext cx="11253247" cy="1237455"/>
            <a:chOff x="588509" y="3436606"/>
            <a:chExt cx="8272975" cy="928091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ADAA47B-A8D2-108C-F0AC-FC4803304DA1}"/>
                </a:ext>
              </a:extLst>
            </p:cNvPr>
            <p:cNvSpPr txBox="1"/>
            <p:nvPr/>
          </p:nvSpPr>
          <p:spPr>
            <a:xfrm>
              <a:off x="3396342" y="3436606"/>
              <a:ext cx="3509246" cy="92284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Trained</a:t>
              </a:r>
              <a:r>
                <a:rPr lang="de-CH" sz="1599" dirty="0"/>
                <a:t> on </a:t>
              </a:r>
              <a:r>
                <a:rPr lang="de-CH" sz="1599" dirty="0" err="1"/>
                <a:t>huge</a:t>
              </a:r>
              <a:r>
                <a:rPr lang="de-CH" sz="1599" dirty="0"/>
                <a:t> </a:t>
              </a:r>
              <a:r>
                <a:rPr lang="de-CH" sz="1599" dirty="0" err="1"/>
                <a:t>datasets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Does</a:t>
              </a:r>
              <a:r>
                <a:rPr lang="de-CH" sz="1599" dirty="0"/>
                <a:t> not </a:t>
              </a:r>
              <a:r>
                <a:rPr lang="de-CH" sz="1599" dirty="0" err="1"/>
                <a:t>change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Same </a:t>
              </a:r>
              <a:r>
                <a:rPr lang="de-CH" sz="1599" dirty="0" err="1"/>
                <a:t>for</a:t>
              </a:r>
              <a:r>
                <a:rPr lang="de-CH" sz="1599" dirty="0"/>
                <a:t> all </a:t>
              </a:r>
              <a:r>
                <a:rPr lang="de-CH" sz="1599" dirty="0" err="1"/>
                <a:t>users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«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model</a:t>
              </a:r>
              <a:r>
                <a:rPr lang="de-CH" sz="1599" dirty="0"/>
                <a:t>»</a:t>
              </a:r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/>
                <a:t>Output a </a:t>
              </a:r>
              <a:r>
                <a:rPr lang="de-CH" sz="1599" b="1" dirty="0" err="1"/>
                <a:t>probability</a:t>
              </a:r>
              <a:r>
                <a:rPr lang="de-CH" sz="1599" b="1" dirty="0"/>
                <a:t> </a:t>
              </a:r>
              <a:r>
                <a:rPr lang="de-CH" sz="1599" b="1" dirty="0" err="1"/>
                <a:t>distribution</a:t>
              </a:r>
              <a:r>
                <a:rPr lang="de-CH" sz="1599" b="1" dirty="0"/>
                <a:t> </a:t>
              </a:r>
              <a:r>
                <a:rPr lang="de-CH" sz="1599" b="1" dirty="0" err="1"/>
                <a:t>over</a:t>
              </a:r>
              <a:r>
                <a:rPr lang="de-CH" sz="1599" b="1" dirty="0"/>
                <a:t> </a:t>
              </a:r>
              <a:r>
                <a:rPr lang="de-CH" sz="1599" b="1" dirty="0" err="1"/>
                <a:t>token</a:t>
              </a:r>
              <a:r>
                <a:rPr lang="de-CH" sz="1599" b="1" dirty="0"/>
                <a:t> </a:t>
              </a:r>
              <a:r>
                <a:rPr lang="de-CH" sz="1599" b="1" dirty="0" err="1"/>
                <a:t>ids</a:t>
              </a:r>
              <a:endParaRPr lang="en-CH" sz="1599" b="1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9A0B116-CA4D-D722-70AE-1EDAB20A6C4A}"/>
                </a:ext>
              </a:extLst>
            </p:cNvPr>
            <p:cNvSpPr txBox="1"/>
            <p:nvPr/>
          </p:nvSpPr>
          <p:spPr>
            <a:xfrm>
              <a:off x="588509" y="3441848"/>
              <a:ext cx="2005519" cy="92284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Depends</a:t>
              </a:r>
              <a:r>
                <a:rPr lang="de-CH" sz="1599" dirty="0"/>
                <a:t> on </a:t>
              </a:r>
              <a:r>
                <a:rPr lang="de-CH" sz="1599" dirty="0" err="1"/>
                <a:t>users</a:t>
              </a:r>
              <a:r>
                <a:rPr lang="de-CH" sz="1599" dirty="0"/>
                <a:t> </a:t>
              </a:r>
              <a:r>
                <a:rPr lang="de-CH" sz="1599" dirty="0" err="1"/>
                <a:t>goal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Unique </a:t>
              </a:r>
              <a:r>
                <a:rPr lang="de-CH" sz="1599" dirty="0" err="1"/>
                <a:t>for</a:t>
              </a:r>
              <a:r>
                <a:rPr lang="de-CH" sz="1599" dirty="0"/>
                <a:t> </a:t>
              </a:r>
              <a:r>
                <a:rPr lang="de-CH" sz="1599" dirty="0" err="1"/>
                <a:t>each</a:t>
              </a:r>
              <a:r>
                <a:rPr lang="de-CH" sz="1599" dirty="0"/>
                <a:t> </a:t>
              </a:r>
              <a:r>
                <a:rPr lang="de-CH" sz="1599" dirty="0" err="1"/>
                <a:t>chat</a:t>
              </a:r>
              <a:r>
                <a:rPr lang="de-CH" sz="1599" dirty="0"/>
                <a:t> &amp; </a:t>
              </a:r>
              <a:r>
                <a:rPr lang="de-CH" sz="1599" dirty="0" err="1"/>
                <a:t>user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Contains</a:t>
              </a:r>
              <a:r>
                <a:rPr lang="de-CH" sz="1599" dirty="0"/>
                <a:t> 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chat</a:t>
              </a:r>
              <a:r>
                <a:rPr lang="de-CH" sz="1599" dirty="0"/>
                <a:t> </a:t>
              </a:r>
              <a:r>
                <a:rPr lang="de-CH" sz="1599" dirty="0" err="1"/>
                <a:t>history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«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context</a:t>
              </a:r>
              <a:r>
                <a:rPr lang="de-CH" sz="1599" dirty="0"/>
                <a:t>»</a:t>
              </a:r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/>
                <a:t>A </a:t>
              </a:r>
              <a:r>
                <a:rPr lang="de-CH" sz="1599" b="1" dirty="0" err="1"/>
                <a:t>list</a:t>
              </a:r>
              <a:r>
                <a:rPr lang="de-CH" sz="1599" b="1" dirty="0"/>
                <a:t> </a:t>
              </a:r>
              <a:r>
                <a:rPr lang="de-CH" sz="1599" b="1" dirty="0" err="1"/>
                <a:t>of</a:t>
              </a:r>
              <a:r>
                <a:rPr lang="de-CH" sz="1599" b="1" dirty="0"/>
                <a:t> </a:t>
              </a:r>
              <a:r>
                <a:rPr lang="de-CH" sz="1599" b="1" dirty="0" err="1"/>
                <a:t>token</a:t>
              </a:r>
              <a:r>
                <a:rPr lang="de-CH" sz="1599" b="1" dirty="0"/>
                <a:t> </a:t>
              </a:r>
              <a:r>
                <a:rPr lang="de-CH" sz="1599" b="1" dirty="0" err="1"/>
                <a:t>ids</a:t>
              </a:r>
              <a:endParaRPr lang="en-CH" sz="1599" b="1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150EDC4-8CD0-CC45-A2D9-9D88ACB0CD49}"/>
                </a:ext>
              </a:extLst>
            </p:cNvPr>
            <p:cNvSpPr txBox="1"/>
            <p:nvPr/>
          </p:nvSpPr>
          <p:spPr>
            <a:xfrm>
              <a:off x="6988629" y="3436606"/>
              <a:ext cx="1872855" cy="9228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Single «</a:t>
              </a:r>
              <a:r>
                <a:rPr lang="de-CH" sz="1599" dirty="0" err="1"/>
                <a:t>word</a:t>
              </a:r>
              <a:r>
                <a:rPr lang="de-CH" sz="1599" dirty="0"/>
                <a:t>»</a:t>
              </a:r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Depends</a:t>
              </a:r>
              <a:r>
                <a:rPr lang="de-CH" sz="1599" dirty="0"/>
                <a:t> on </a:t>
              </a:r>
              <a:r>
                <a:rPr lang="de-CH" sz="1599" dirty="0" err="1"/>
                <a:t>context</a:t>
              </a:r>
              <a:r>
                <a:rPr lang="de-CH" sz="1599" dirty="0"/>
                <a:t> and </a:t>
              </a:r>
              <a:r>
                <a:rPr lang="de-CH" sz="1599" dirty="0" err="1"/>
                <a:t>model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«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token</a:t>
              </a:r>
              <a:r>
                <a:rPr lang="de-CH" sz="1599" dirty="0"/>
                <a:t>»</a:t>
              </a:r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 err="1"/>
                <a:t>Represented</a:t>
              </a:r>
              <a:r>
                <a:rPr lang="de-CH" sz="1599" b="1" dirty="0"/>
                <a:t> </a:t>
              </a:r>
              <a:r>
                <a:rPr lang="de-CH" sz="1599" b="1" dirty="0" err="1"/>
                <a:t>as</a:t>
              </a:r>
              <a:r>
                <a:rPr lang="de-CH" sz="1599" b="1" dirty="0"/>
                <a:t> an </a:t>
              </a:r>
              <a:r>
                <a:rPr lang="de-CH" sz="1599" b="1" dirty="0" err="1"/>
                <a:t>int</a:t>
              </a:r>
              <a:r>
                <a:rPr lang="de-CH" sz="1599" b="1" dirty="0"/>
                <a:t> </a:t>
              </a:r>
              <a:r>
                <a:rPr lang="de-CH" sz="1599" b="1" dirty="0" err="1"/>
                <a:t>id</a:t>
              </a:r>
              <a:endParaRPr lang="en-CH" sz="1599" b="1" dirty="0"/>
            </a:p>
          </p:txBody>
        </p:sp>
      </p:grpSp>
      <p:sp>
        <p:nvSpPr>
          <p:cNvPr id="9" name="Arrow: Down 8">
            <a:extLst>
              <a:ext uri="{FF2B5EF4-FFF2-40B4-BE49-F238E27FC236}">
                <a16:creationId xmlns:a16="http://schemas.microsoft.com/office/drawing/2014/main" id="{B8581B7A-0024-88A9-ABBE-7905204B086E}"/>
              </a:ext>
            </a:extLst>
          </p:cNvPr>
          <p:cNvSpPr/>
          <p:nvPr/>
        </p:nvSpPr>
        <p:spPr>
          <a:xfrm rot="16200000">
            <a:off x="3987683" y="1589545"/>
            <a:ext cx="408647" cy="806071"/>
          </a:xfrm>
          <a:prstGeom prst="downArrow">
            <a:avLst/>
          </a:prstGeom>
          <a:solidFill>
            <a:srgbClr val="0070C0">
              <a:alpha val="10980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3647DEF7-E753-4335-2AE0-C906FC28ED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z="1800" dirty="0" err="1"/>
              <a:t>How</a:t>
            </a:r>
            <a:r>
              <a:rPr lang="de-CH" sz="1800" dirty="0"/>
              <a:t> </a:t>
            </a:r>
            <a:r>
              <a:rPr lang="de-CH" sz="1800" dirty="0" err="1"/>
              <a:t>does</a:t>
            </a:r>
            <a:r>
              <a:rPr lang="de-CH" sz="1800" dirty="0"/>
              <a:t> a Decoder Model </a:t>
            </a:r>
            <a:r>
              <a:rPr lang="de-CH" sz="1800" dirty="0" err="1"/>
              <a:t>work</a:t>
            </a:r>
            <a:r>
              <a:rPr lang="de-CH" sz="1800" dirty="0"/>
              <a:t> ?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078777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5"/>
          <p:cNvSpPr txBox="1">
            <a:spLocks noGrp="1"/>
          </p:cNvSpPr>
          <p:nvPr>
            <p:ph type="title"/>
          </p:nvPr>
        </p:nvSpPr>
        <p:spPr>
          <a:xfrm>
            <a:off x="557530" y="313320"/>
            <a:ext cx="9056195" cy="520001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dirty="0"/>
              <a:t>Decoder On-Prem </a:t>
            </a:r>
            <a:r>
              <a:rPr lang="de-DE" dirty="0"/>
              <a:t>Challenges</a:t>
            </a:r>
            <a:endParaRPr dirty="0"/>
          </a:p>
        </p:txBody>
      </p:sp>
      <p:sp>
        <p:nvSpPr>
          <p:cNvPr id="192" name="Google Shape;192;p3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 dirty="0"/>
              <a:t>Context sizes vary (depending on the Model)</a:t>
            </a:r>
            <a:endParaRPr dirty="0"/>
          </a:p>
          <a:p>
            <a:pPr lvl="1"/>
            <a:r>
              <a:rPr lang="en" dirty="0"/>
              <a:t>with large contexts certain positions might be blind spots</a:t>
            </a:r>
            <a:endParaRPr dirty="0"/>
          </a:p>
          <a:p>
            <a:r>
              <a:rPr lang="en" dirty="0"/>
              <a:t>Memory consumption grows with context used</a:t>
            </a:r>
            <a:endParaRPr dirty="0"/>
          </a:p>
          <a:p>
            <a:r>
              <a:rPr lang="en" dirty="0"/>
              <a:t>Response time grows with tokens produced</a:t>
            </a:r>
            <a:endParaRPr dirty="0"/>
          </a:p>
          <a:p>
            <a:pPr marL="152396" indent="0">
              <a:buNone/>
            </a:pPr>
            <a:endParaRPr lang="en" b="1" dirty="0"/>
          </a:p>
          <a:p>
            <a:pPr marL="152396" indent="0">
              <a:buNone/>
            </a:pPr>
            <a:r>
              <a:rPr lang="en" dirty="0">
                <a:solidFill>
                  <a:schemeClr val="tx2"/>
                </a:solidFill>
                <a:highlight>
                  <a:srgbClr val="808080"/>
                </a:highlight>
              </a:rPr>
              <a:t>Inference on GPU only</a:t>
            </a:r>
            <a:endParaRPr dirty="0">
              <a:solidFill>
                <a:schemeClr val="tx2"/>
              </a:solidFill>
              <a:highlight>
                <a:srgbClr val="808080"/>
              </a:highlight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dirty="0"/>
              <a:t>Comparing suitable NVDIA GPUs</a:t>
            </a:r>
            <a:endParaRPr dirty="0"/>
          </a:p>
        </p:txBody>
      </p:sp>
      <p:sp>
        <p:nvSpPr>
          <p:cNvPr id="198" name="Google Shape;198;p3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indent="-465655">
              <a:spcBef>
                <a:spcPts val="800"/>
              </a:spcBef>
              <a:buClr>
                <a:srgbClr val="212121"/>
              </a:buClr>
              <a:buSzPts val="1900"/>
              <a:buFont typeface="Playfair Display"/>
              <a:buChar char="●"/>
            </a:pPr>
            <a:r>
              <a:rPr lang="en" sz="2300" dirty="0">
                <a:solidFill>
                  <a:schemeClr val="tx2"/>
                </a:solidFill>
                <a:highlight>
                  <a:srgbClr val="808080"/>
                </a:highlight>
              </a:rPr>
              <a:t>T4</a:t>
            </a:r>
            <a:r>
              <a:rPr lang="en" dirty="0">
                <a:solidFill>
                  <a:srgbClr val="212121"/>
                </a:solidFill>
              </a:rPr>
              <a:t>/RTX 20</a:t>
            </a:r>
            <a:r>
              <a:rPr lang="en" sz="2533" dirty="0">
                <a:solidFill>
                  <a:srgbClr val="212121"/>
                </a:solidFill>
              </a:rPr>
              <a:t>	</a:t>
            </a:r>
            <a:r>
              <a:rPr lang="en" sz="1600" dirty="0">
                <a:solidFill>
                  <a:srgbClr val="212121"/>
                </a:solidFill>
              </a:rPr>
              <a:t>	</a:t>
            </a:r>
            <a:r>
              <a:rPr lang="en" sz="2533" dirty="0">
                <a:solidFill>
                  <a:srgbClr val="212121"/>
                </a:solidFill>
              </a:rPr>
              <a:t>: </a:t>
            </a:r>
            <a:r>
              <a:rPr lang="en" sz="1800" u="sng" dirty="0">
                <a:solidFill>
                  <a:srgbClr val="1155CC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https://en.wikipedia.org/wiki/Turing_(microarchitecture)</a:t>
            </a:r>
            <a:endParaRPr sz="1800" u="sng" dirty="0">
              <a:solidFill>
                <a:srgbClr val="1155CC"/>
              </a:solidFill>
            </a:endParaRPr>
          </a:p>
          <a:p>
            <a:pPr indent="-465655">
              <a:buClr>
                <a:srgbClr val="212121"/>
              </a:buClr>
              <a:buSzPts val="1900"/>
              <a:buFont typeface="Playfair Display"/>
              <a:buChar char="●"/>
            </a:pPr>
            <a:r>
              <a:rPr lang="en" dirty="0">
                <a:solidFill>
                  <a:srgbClr val="212121"/>
                </a:solidFill>
              </a:rPr>
              <a:t>V100 - professional variant of RTX 20 consumer line: 	</a:t>
            </a:r>
            <a:r>
              <a:rPr lang="en" sz="2533" dirty="0">
                <a:solidFill>
                  <a:srgbClr val="212121"/>
                </a:solidFill>
              </a:rPr>
              <a:t>					  </a:t>
            </a:r>
            <a:r>
              <a:rPr lang="en" sz="1800" u="sng" dirty="0">
                <a:solidFill>
                  <a:srgbClr val="1155CC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https://en.wikipedia.org/wiki/Volta_(microarchitecture)</a:t>
            </a:r>
            <a:endParaRPr sz="1800" u="sng" dirty="0">
              <a:solidFill>
                <a:srgbClr val="1155CC"/>
              </a:solidFill>
            </a:endParaRPr>
          </a:p>
          <a:p>
            <a:pPr indent="-465655">
              <a:buClr>
                <a:srgbClr val="212121"/>
              </a:buClr>
              <a:buSzPts val="1900"/>
              <a:buFont typeface="Playfair Display"/>
              <a:buChar char="●"/>
            </a:pPr>
            <a:r>
              <a:rPr lang="en" sz="2300" dirty="0">
                <a:solidFill>
                  <a:schemeClr val="tx2"/>
                </a:solidFill>
                <a:highlight>
                  <a:srgbClr val="808080"/>
                </a:highlight>
              </a:rPr>
              <a:t>A100</a:t>
            </a:r>
            <a:r>
              <a:rPr lang="en" dirty="0">
                <a:solidFill>
                  <a:srgbClr val="212121"/>
                </a:solidFill>
              </a:rPr>
              <a:t>/RTX 30</a:t>
            </a:r>
            <a:r>
              <a:rPr lang="en" sz="2533" dirty="0">
                <a:solidFill>
                  <a:srgbClr val="212121"/>
                </a:solidFill>
              </a:rPr>
              <a:t>		: </a:t>
            </a:r>
            <a:r>
              <a:rPr lang="en" sz="1800" u="sng" dirty="0">
                <a:solidFill>
                  <a:srgbClr val="1155CC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https://en.wikipedia.org/wiki/Ampere_(microarchitecture)</a:t>
            </a:r>
            <a:endParaRPr sz="1800" u="sng" dirty="0">
              <a:solidFill>
                <a:srgbClr val="1155CC"/>
              </a:solidFill>
            </a:endParaRPr>
          </a:p>
          <a:p>
            <a:pPr indent="-465655">
              <a:buClr>
                <a:srgbClr val="212121"/>
              </a:buClr>
              <a:buSzPts val="1900"/>
              <a:buFont typeface="Playfair Display"/>
              <a:buChar char="●"/>
            </a:pPr>
            <a:r>
              <a:rPr lang="en" dirty="0">
                <a:solidFill>
                  <a:srgbClr val="212121"/>
                </a:solidFill>
              </a:rPr>
              <a:t>L4/L40/RTX 40</a:t>
            </a:r>
            <a:r>
              <a:rPr lang="en" sz="2533" dirty="0">
                <a:solidFill>
                  <a:srgbClr val="212121"/>
                </a:solidFill>
              </a:rPr>
              <a:t>	: </a:t>
            </a:r>
            <a:r>
              <a:rPr lang="en" sz="1800" u="sng" dirty="0">
                <a:solidFill>
                  <a:srgbClr val="1155CC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https://en.wikipedia.org/wiki/Ada_Lovelace_(microarchitecture)</a:t>
            </a:r>
            <a:endParaRPr sz="1800" u="sng" dirty="0">
              <a:solidFill>
                <a:srgbClr val="1155CC"/>
              </a:solidFill>
            </a:endParaRPr>
          </a:p>
          <a:p>
            <a:pPr indent="-465655">
              <a:buClr>
                <a:srgbClr val="212121"/>
              </a:buClr>
              <a:buSzPts val="1900"/>
              <a:buFont typeface="Playfair Display"/>
              <a:buChar char="●"/>
            </a:pPr>
            <a:r>
              <a:rPr lang="en" sz="2300" dirty="0">
                <a:solidFill>
                  <a:schemeClr val="tx2"/>
                </a:solidFill>
                <a:highlight>
                  <a:srgbClr val="808080"/>
                </a:highlight>
                <a:sym typeface="Oswald"/>
              </a:rPr>
              <a:t>H100</a:t>
            </a:r>
            <a:r>
              <a:rPr lang="en" dirty="0">
                <a:solidFill>
                  <a:srgbClr val="212121"/>
                </a:solidFill>
              </a:rPr>
              <a:t> - professional variant of RTX 40 consumer line: </a:t>
            </a:r>
            <a:r>
              <a:rPr lang="en" sz="2533" dirty="0">
                <a:solidFill>
                  <a:srgbClr val="212121"/>
                </a:solidFill>
              </a:rPr>
              <a:t>						  </a:t>
            </a:r>
            <a:r>
              <a:rPr lang="en" sz="1800" u="sng" dirty="0">
                <a:solidFill>
                  <a:srgbClr val="1155CC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https://en.wikipedia.org/wiki/Hopper_(microarchitecture)</a:t>
            </a:r>
            <a:endParaRPr sz="1800" dirty="0">
              <a:solidFill>
                <a:srgbClr val="212121"/>
              </a:solidFill>
            </a:endParaRPr>
          </a:p>
        </p:txBody>
      </p:sp>
      <p:sp>
        <p:nvSpPr>
          <p:cNvPr id="4" name="Google Shape;256;p45">
            <a:extLst>
              <a:ext uri="{FF2B5EF4-FFF2-40B4-BE49-F238E27FC236}">
                <a16:creationId xmlns:a16="http://schemas.microsoft.com/office/drawing/2014/main" id="{CF1499D0-827B-E9BB-8C1D-4506932E91C8}"/>
              </a:ext>
            </a:extLst>
          </p:cNvPr>
          <p:cNvSpPr txBox="1">
            <a:spLocks/>
          </p:cNvSpPr>
          <p:nvPr/>
        </p:nvSpPr>
        <p:spPr>
          <a:xfrm>
            <a:off x="6247060" y="5946138"/>
            <a:ext cx="5789816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algn="r"/>
            <a:r>
              <a:rPr lang="en-US" sz="1800" dirty="0">
                <a:solidFill>
                  <a:schemeClr val="tx2"/>
                </a:solidFill>
                <a:highlight>
                  <a:srgbClr val="808080"/>
                </a:highlight>
                <a:latin typeface="Source Sans Pro" panose="020B0503030403020204"/>
                <a:ea typeface="+mn-ea"/>
                <a:cs typeface="+mn-cs"/>
              </a:rPr>
              <a:t>Commodity:</a:t>
            </a:r>
            <a:r>
              <a:rPr lang="en-US" sz="1800" dirty="0">
                <a:highlight>
                  <a:srgbClr val="808080"/>
                </a:highlight>
                <a:latin typeface="Source Sans Pro" panose="020B0503030403020204"/>
                <a:ea typeface="+mn-ea"/>
                <a:cs typeface="+mn-cs"/>
              </a:rPr>
              <a:t> </a:t>
            </a:r>
            <a:r>
              <a:rPr lang="en-US" sz="1800" dirty="0">
                <a:solidFill>
                  <a:schemeClr val="accent5"/>
                </a:solidFill>
                <a:highlight>
                  <a:srgbClr val="C0C0C0"/>
                </a:highlight>
                <a:latin typeface="Source Sans Pro" panose="020B0503030403020204"/>
                <a:ea typeface="+mn-ea"/>
                <a:cs typeface="+mn-cs"/>
              </a:rPr>
              <a:t>available for small money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>
            <a:spLocks noGrp="1"/>
          </p:cNvSpPr>
          <p:nvPr>
            <p:ph type="title" idx="4294967295"/>
          </p:nvPr>
        </p:nvSpPr>
        <p:spPr>
          <a:xfrm>
            <a:off x="539418" y="307902"/>
            <a:ext cx="10905248" cy="520001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pPr>
              <a:buClr>
                <a:schemeClr val="dk2"/>
              </a:buClr>
              <a:buSzPct val="36666"/>
            </a:pPr>
            <a:r>
              <a:rPr lang="en" dirty="0"/>
              <a:t>Prerequisites - Running LLMs on Prem</a:t>
            </a:r>
            <a:endParaRPr dirty="0"/>
          </a:p>
        </p:txBody>
      </p:sp>
      <p:sp>
        <p:nvSpPr>
          <p:cNvPr id="65" name="Google Shape;65;p14"/>
          <p:cNvSpPr txBox="1">
            <a:spLocks noGrp="1"/>
          </p:cNvSpPr>
          <p:nvPr>
            <p:ph type="body" idx="4294967295"/>
          </p:nvPr>
        </p:nvSpPr>
        <p:spPr>
          <a:xfrm>
            <a:off x="422035" y="1644650"/>
            <a:ext cx="11360150" cy="4446588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indent="-440256">
              <a:buSzPts val="1600"/>
              <a:buAutoNum type="arabicPeriod"/>
            </a:pPr>
            <a:r>
              <a:rPr lang="en" sz="2133" dirty="0"/>
              <a:t>Create a Google Account (if you do not have one, yet): </a:t>
            </a:r>
            <a:r>
              <a:rPr lang="en" sz="2133" u="sng" dirty="0">
                <a:solidFill>
                  <a:srgbClr val="1155CC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https://accounts.google.com/</a:t>
            </a:r>
            <a:r>
              <a:rPr lang="en" sz="2133" dirty="0"/>
              <a:t>  </a:t>
            </a:r>
            <a:endParaRPr sz="2133" dirty="0"/>
          </a:p>
          <a:p>
            <a:pPr indent="-440256">
              <a:buSzPts val="1600"/>
              <a:buAutoNum type="arabicPeriod"/>
            </a:pPr>
            <a:r>
              <a:rPr lang="en" sz="2133" dirty="0"/>
              <a:t>Login with that account into Google Colab: </a:t>
            </a:r>
            <a:r>
              <a:rPr lang="en" sz="2133" u="sng" dirty="0">
                <a:solidFill>
                  <a:srgbClr val="1155CC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https://colab.research.google.com/</a:t>
            </a:r>
            <a:r>
              <a:rPr lang="en" sz="2133" dirty="0"/>
              <a:t> </a:t>
            </a:r>
            <a:endParaRPr sz="2133" dirty="0"/>
          </a:p>
          <a:p>
            <a:pPr indent="-440256">
              <a:buSzPts val="1600"/>
              <a:buAutoNum type="arabicPeriod"/>
            </a:pPr>
            <a:r>
              <a:rPr lang="en" sz="2133" dirty="0"/>
              <a:t>Create a Huggingface account (if you do not have one, yet): </a:t>
            </a:r>
            <a:r>
              <a:rPr lang="en" sz="2133" u="sng" dirty="0">
                <a:solidFill>
                  <a:srgbClr val="1155CC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https://huggingface.co/join</a:t>
            </a:r>
            <a:endParaRPr sz="2133" dirty="0"/>
          </a:p>
          <a:p>
            <a:pPr indent="-440256">
              <a:buSzPts val="1600"/>
              <a:buAutoNum type="arabicPeriod"/>
            </a:pPr>
            <a:r>
              <a:rPr lang="en" sz="2133" dirty="0"/>
              <a:t>Create an access token and save it for later use in the notebooks:</a:t>
            </a:r>
          </a:p>
          <a:p>
            <a:pPr marL="539210" lvl="4" indent="0">
              <a:buSzPts val="1600"/>
              <a:buNone/>
            </a:pPr>
            <a:r>
              <a:rPr lang="de-CH" sz="2133" u="sng" dirty="0">
                <a:solidFill>
                  <a:srgbClr val="1155CC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https://huggingface.co/</a:t>
            </a:r>
            <a:r>
              <a:rPr lang="de-CH" sz="2133" u="sng" dirty="0">
                <a:solidFill>
                  <a:srgbClr val="1155CC"/>
                </a:solidFill>
              </a:rPr>
              <a:t>settings/tokens</a:t>
            </a:r>
            <a:endParaRPr lang="en-US" sz="2133" dirty="0"/>
          </a:p>
          <a:p>
            <a:pPr indent="-440256">
              <a:buSzPts val="1600"/>
              <a:buAutoNum type="arabicPeriod"/>
            </a:pPr>
            <a:r>
              <a:rPr lang="en-US" sz="2133" dirty="0"/>
              <a:t>Request access to gated </a:t>
            </a:r>
            <a:r>
              <a:rPr lang="en-US" sz="2133" dirty="0" err="1"/>
              <a:t>Huggingface</a:t>
            </a:r>
            <a:r>
              <a:rPr lang="en-US" sz="2133" dirty="0"/>
              <a:t> models:</a:t>
            </a:r>
          </a:p>
          <a:p>
            <a:pPr marL="539210" lvl="4" indent="0">
              <a:buSzPts val="1600"/>
              <a:buNone/>
            </a:pPr>
            <a:r>
              <a:rPr lang="en" sz="2133" u="sng" dirty="0">
                <a:solidFill>
                  <a:srgbClr val="1155CC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https://huggingface.co/meta-llama/Meta-Llama-3.1-8B-Instruct</a:t>
            </a:r>
            <a:r>
              <a:rPr lang="en" sz="2133" u="sng" dirty="0">
                <a:solidFill>
                  <a:srgbClr val="1155CC"/>
                </a:solidFill>
              </a:rPr>
              <a:t> </a:t>
            </a:r>
            <a:endParaRPr sz="2133" u="sng" dirty="0">
              <a:solidFill>
                <a:srgbClr val="1155CC"/>
              </a:solidFill>
            </a:endParaRPr>
          </a:p>
          <a:p>
            <a:pPr marL="539210" lvl="4" indent="0">
              <a:buSzPts val="1600"/>
              <a:buNone/>
            </a:pPr>
            <a:r>
              <a:rPr lang="en" sz="2133" u="sng" dirty="0">
                <a:solidFill>
                  <a:srgbClr val="1155CC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https://huggingface.co/google/gemma-2-2b-it</a:t>
            </a:r>
            <a:endParaRPr sz="2133" u="sng" dirty="0">
              <a:solidFill>
                <a:srgbClr val="1155CC"/>
              </a:solidFill>
            </a:endParaRPr>
          </a:p>
          <a:p>
            <a:pPr indent="-440256">
              <a:buSzPts val="1600"/>
              <a:buAutoNum type="arabicPeriod"/>
            </a:pPr>
            <a:r>
              <a:rPr lang="en" sz="2133" dirty="0"/>
              <a:t>Make sure you can open the workshop notebooks in Colab:</a:t>
            </a:r>
          </a:p>
          <a:p>
            <a:pPr marL="539210" lvl="4" indent="0">
              <a:buSzPts val="1600"/>
              <a:buNone/>
            </a:pPr>
            <a:r>
              <a:rPr lang="de-CH" sz="2133" u="sng" dirty="0">
                <a:solidFill>
                  <a:srgbClr val="1155CC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en" sz="2133" u="sng" dirty="0">
                <a:solidFill>
                  <a:srgbClr val="1155CC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colab.research.google.com/github/DJCordhose/practical-llm</a:t>
            </a:r>
            <a:endParaRPr sz="3067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dirty="0"/>
              <a:t>Architecture Decision: What can we work with?</a:t>
            </a:r>
            <a:endParaRPr dirty="0"/>
          </a:p>
        </p:txBody>
      </p:sp>
      <p:sp>
        <p:nvSpPr>
          <p:cNvPr id="208" name="Google Shape;208;p3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buNone/>
            </a:pPr>
            <a:r>
              <a:rPr lang="en" b="1" dirty="0"/>
              <a:t>Limiting factor is GPU RAM</a:t>
            </a:r>
            <a:endParaRPr b="1" dirty="0"/>
          </a:p>
          <a:p>
            <a:pPr>
              <a:spcBef>
                <a:spcPts val="1600"/>
              </a:spcBef>
            </a:pPr>
            <a:r>
              <a:rPr lang="en" dirty="0"/>
              <a:t>T4		: 16GB</a:t>
            </a:r>
            <a:endParaRPr dirty="0"/>
          </a:p>
          <a:p>
            <a:r>
              <a:rPr lang="en" dirty="0"/>
              <a:t>A100	: 40GB/80GB</a:t>
            </a:r>
            <a:endParaRPr dirty="0"/>
          </a:p>
          <a:p>
            <a:r>
              <a:rPr lang="en" dirty="0"/>
              <a:t>L4		: 24GB (L40: 48GB)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-US" dirty="0"/>
              <a:t>Limiting factor is GPU RAM: </a:t>
            </a:r>
            <a:r>
              <a:rPr lang="de-CH" dirty="0" err="1"/>
              <a:t>Quantization</a:t>
            </a:r>
            <a:endParaRPr lang="de-CH" dirty="0"/>
          </a:p>
        </p:txBody>
      </p:sp>
      <p:sp>
        <p:nvSpPr>
          <p:cNvPr id="214" name="Google Shape;214;p3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 dirty="0"/>
              <a:t>Typical resolution is 16 Bit</a:t>
            </a:r>
            <a:endParaRPr dirty="0"/>
          </a:p>
          <a:p>
            <a:r>
              <a:rPr lang="en" dirty="0"/>
              <a:t>Each parameter takes 2 Bytes</a:t>
            </a:r>
            <a:endParaRPr dirty="0"/>
          </a:p>
          <a:p>
            <a:r>
              <a:rPr lang="en" dirty="0"/>
              <a:t>Transient memory and storage of context comes on top</a:t>
            </a:r>
            <a:endParaRPr dirty="0"/>
          </a:p>
          <a:p>
            <a:r>
              <a:rPr lang="en" dirty="0"/>
              <a:t>Varies with </a:t>
            </a:r>
            <a:endParaRPr dirty="0"/>
          </a:p>
          <a:p>
            <a:pPr lvl="1"/>
            <a:r>
              <a:rPr lang="en" dirty="0"/>
              <a:t>length of context</a:t>
            </a:r>
            <a:endParaRPr dirty="0"/>
          </a:p>
          <a:p>
            <a:pPr lvl="1"/>
            <a:r>
              <a:rPr lang="en" dirty="0"/>
              <a:t>architecture of model</a:t>
            </a:r>
            <a:endParaRPr dirty="0"/>
          </a:p>
          <a:p>
            <a:r>
              <a:rPr lang="en" dirty="0"/>
              <a:t>What about reducing resolution to 8 Bit or 4 Bit (and even 1 Bit)? </a:t>
            </a:r>
            <a:endParaRPr dirty="0"/>
          </a:p>
          <a:p>
            <a:r>
              <a:rPr lang="en" dirty="0"/>
              <a:t>Thus cutting memory requirement down to half or quarter?</a:t>
            </a:r>
            <a:endParaRPr dirty="0"/>
          </a:p>
          <a:p>
            <a:r>
              <a:rPr lang="en" dirty="0"/>
              <a:t>Overview: </a:t>
            </a:r>
            <a:r>
              <a:rPr lang="en" sz="1800" u="sng" dirty="0">
                <a:solidFill>
                  <a:schemeClr val="hlink"/>
                </a:solidFill>
                <a:hlinkClick r:id="rId3"/>
              </a:rPr>
              <a:t>https://huggingface.co/docs/transformers/main/en/quantization/overview</a:t>
            </a:r>
            <a:r>
              <a:rPr lang="en" sz="1800" dirty="0"/>
              <a:t> </a:t>
            </a:r>
            <a:endParaRPr sz="18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9"/>
          <p:cNvSpPr txBox="1">
            <a:spLocks noGrp="1"/>
          </p:cNvSpPr>
          <p:nvPr>
            <p:ph type="title"/>
          </p:nvPr>
        </p:nvSpPr>
        <p:spPr>
          <a:xfrm>
            <a:off x="557530" y="165606"/>
            <a:ext cx="6864141" cy="520001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dirty="0"/>
              <a:t>Bitsandbytes:</a:t>
            </a:r>
            <a:br>
              <a:rPr lang="en" dirty="0"/>
            </a:br>
            <a:r>
              <a:rPr lang="en" sz="2000" dirty="0"/>
              <a:t>Most straight forward approach to quantization</a:t>
            </a:r>
            <a:endParaRPr dirty="0"/>
          </a:p>
        </p:txBody>
      </p:sp>
      <p:sp>
        <p:nvSpPr>
          <p:cNvPr id="220" name="Google Shape;220;p39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 sz="1800" u="sng" dirty="0">
                <a:solidFill>
                  <a:schemeClr val="hlink"/>
                </a:solidFill>
                <a:hlinkClick r:id="rId3"/>
              </a:rPr>
              <a:t>https://huggingface.co/docs/text-generation-inference/conceptual/quantization#quantization-with-bitsandbytes</a:t>
            </a:r>
            <a:r>
              <a:rPr lang="en" sz="1800" dirty="0"/>
              <a:t> </a:t>
            </a:r>
            <a:endParaRPr sz="1800" dirty="0"/>
          </a:p>
          <a:p>
            <a:r>
              <a:rPr lang="en" dirty="0"/>
              <a:t>Deep Dive: </a:t>
            </a:r>
            <a:r>
              <a:rPr lang="en" sz="1800" u="sng" dirty="0">
                <a:solidFill>
                  <a:schemeClr val="hlink"/>
                </a:solidFill>
                <a:hlinkClick r:id="rId4"/>
              </a:rPr>
              <a:t>https://huggingface.co/blog/hf-bitsandbytes-integration</a:t>
            </a:r>
            <a:r>
              <a:rPr lang="en" sz="1800" dirty="0"/>
              <a:t>  </a:t>
            </a:r>
            <a:endParaRPr sz="1800" dirty="0"/>
          </a:p>
          <a:p>
            <a:r>
              <a:rPr lang="en" dirty="0"/>
              <a:t>Can go down to 4 Bits: </a:t>
            </a:r>
            <a:r>
              <a:rPr lang="en" sz="1800" u="sng" dirty="0">
                <a:solidFill>
                  <a:schemeClr val="hlink"/>
                </a:solidFill>
                <a:hlinkClick r:id="rId5"/>
              </a:rPr>
              <a:t>https://huggingface.co/blog/4bit-transformers-bitsandbytes</a:t>
            </a:r>
            <a:r>
              <a:rPr lang="en" sz="1800" dirty="0"/>
              <a:t>  </a:t>
            </a:r>
            <a:endParaRPr sz="1800" dirty="0"/>
          </a:p>
          <a:p>
            <a:r>
              <a:rPr lang="en" dirty="0"/>
              <a:t>inference can be slower than more sophisticated methods (like GPTQ) or full FP16 precision</a:t>
            </a:r>
            <a:endParaRPr dirty="0"/>
          </a:p>
          <a:p>
            <a:pPr lvl="1"/>
            <a:r>
              <a:rPr lang="en" sz="1800" u="sng" dirty="0">
                <a:solidFill>
                  <a:schemeClr val="hlink"/>
                </a:solidFill>
                <a:hlinkClick r:id="rId6"/>
              </a:rPr>
              <a:t>https://huggingface.co/blog/hf-bitsandbytes-integration#is-it-faster-than-native-models</a:t>
            </a:r>
            <a:r>
              <a:rPr lang="en" sz="1800" dirty="0"/>
              <a:t> </a:t>
            </a:r>
            <a:endParaRPr sz="18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dirty="0"/>
              <a:t>Architecture Decision: Smaller Model vs Quantiztion</a:t>
            </a:r>
            <a:endParaRPr dirty="0"/>
          </a:p>
        </p:txBody>
      </p:sp>
      <p:sp>
        <p:nvSpPr>
          <p:cNvPr id="4" name="Google Shape;232;p41">
            <a:extLst>
              <a:ext uri="{FF2B5EF4-FFF2-40B4-BE49-F238E27FC236}">
                <a16:creationId xmlns:a16="http://schemas.microsoft.com/office/drawing/2014/main" id="{9969FBFE-1C4A-6761-E781-DCDE359C2AB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15600" y="1518824"/>
            <a:ext cx="11360800" cy="444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buNone/>
            </a:pPr>
            <a:r>
              <a:rPr lang="en" sz="1400" b="1" dirty="0"/>
              <a:t>Smaller Models:</a:t>
            </a:r>
            <a:endParaRPr sz="1400" b="1" dirty="0"/>
          </a:p>
          <a:p>
            <a:pPr indent="-411470">
              <a:spcBef>
                <a:spcPts val="1600"/>
              </a:spcBef>
              <a:buSzPct val="100000"/>
            </a:pPr>
            <a:r>
              <a:rPr lang="nn-NO" sz="1400" dirty="0"/>
              <a:t>Key Driver multi language</a:t>
            </a:r>
          </a:p>
          <a:p>
            <a:pPr indent="-411470">
              <a:spcBef>
                <a:spcPts val="1600"/>
              </a:spcBef>
              <a:buSzPct val="100000"/>
            </a:pPr>
            <a:r>
              <a:rPr lang="nn-NO" sz="1400" dirty="0"/>
              <a:t>Microsoft Phi 3.5 3.8B: https://huggingface.co/microsoft/Phi-3.5-mini-instruct </a:t>
            </a:r>
          </a:p>
          <a:p>
            <a:pPr indent="-411470">
              <a:spcBef>
                <a:spcPts val="1600"/>
              </a:spcBef>
              <a:buSzPct val="100000"/>
            </a:pPr>
            <a:r>
              <a:rPr lang="en" sz="1400" dirty="0"/>
              <a:t>Google Gemma 2 </a:t>
            </a:r>
            <a:r>
              <a:rPr lang="pl-PL" sz="1400" dirty="0"/>
              <a:t>2.6B: https://huggingface.co/google/gemma-2-2b-it</a:t>
            </a:r>
            <a:r>
              <a:rPr lang="de-DE" sz="1400" dirty="0"/>
              <a:t> </a:t>
            </a:r>
            <a:endParaRPr sz="1400" dirty="0"/>
          </a:p>
          <a:p>
            <a:pPr marL="0" indent="0">
              <a:spcBef>
                <a:spcPts val="1600"/>
              </a:spcBef>
              <a:buNone/>
            </a:pPr>
            <a:endParaRPr lang="en" sz="1400" b="1" dirty="0"/>
          </a:p>
          <a:p>
            <a:pPr marL="0" indent="0">
              <a:spcBef>
                <a:spcPts val="1600"/>
              </a:spcBef>
              <a:buNone/>
            </a:pPr>
            <a:r>
              <a:rPr lang="en" sz="1400" b="1" dirty="0"/>
              <a:t>Quantization</a:t>
            </a:r>
          </a:p>
          <a:p>
            <a:pPr marL="380990" indent="-380990">
              <a:spcBef>
                <a:spcPts val="1600"/>
              </a:spcBef>
            </a:pPr>
            <a:r>
              <a:rPr lang="de-DE" sz="1400" dirty="0"/>
              <a:t>https://huggingface.co/meta-llama/Meta-Llama-3.1-8B-Instruct </a:t>
            </a:r>
          </a:p>
          <a:p>
            <a:pPr marL="380990" indent="-380990">
              <a:spcBef>
                <a:spcPts val="1600"/>
              </a:spcBef>
            </a:pPr>
            <a:r>
              <a:rPr lang="en-US" sz="1400" dirty="0"/>
              <a:t>Quantized with </a:t>
            </a:r>
            <a:r>
              <a:rPr lang="en-US" sz="1400" dirty="0" err="1"/>
              <a:t>bitsandbytes</a:t>
            </a:r>
            <a:endParaRPr lang="en-US" sz="1400" dirty="0"/>
          </a:p>
          <a:p>
            <a:pPr marL="380990" indent="-380990">
              <a:spcBef>
                <a:spcPts val="1600"/>
              </a:spcBef>
            </a:pPr>
            <a:r>
              <a:rPr lang="en-US" sz="1400" dirty="0"/>
              <a:t>to 4-Bit: https://huggingface.co/docs/transformers/main/en/quantization/bitsandbytes?bnb=4-bit</a:t>
            </a:r>
          </a:p>
          <a:p>
            <a:pPr marL="380990" indent="-380990">
              <a:spcBef>
                <a:spcPts val="1600"/>
              </a:spcBef>
            </a:pPr>
            <a:r>
              <a:rPr lang="en-US" sz="1400" dirty="0"/>
              <a:t>and 8-Bit: https://huggingface.co/docs/transformers/main/en/quantization/bitsandbytes?bnb=8-bit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6375565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2"/>
          <p:cNvSpPr txBox="1">
            <a:spLocks noGrp="1"/>
          </p:cNvSpPr>
          <p:nvPr>
            <p:ph type="title"/>
          </p:nvPr>
        </p:nvSpPr>
        <p:spPr>
          <a:xfrm>
            <a:off x="3316415" y="1301176"/>
            <a:ext cx="5405554" cy="813625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dirty="0">
                <a:highlight>
                  <a:srgbClr val="FF9900"/>
                </a:highlight>
              </a:rPr>
              <a:t>Hands-On: </a:t>
            </a:r>
            <a:br>
              <a:rPr lang="en" dirty="0">
                <a:highlight>
                  <a:srgbClr val="FF9900"/>
                </a:highlight>
              </a:rPr>
            </a:br>
            <a:r>
              <a:rPr lang="en" dirty="0">
                <a:highlight>
                  <a:srgbClr val="FF9900"/>
                </a:highlight>
              </a:rPr>
              <a:t>Quantize Meta-L</a:t>
            </a:r>
            <a:r>
              <a:rPr lang="de-CH" dirty="0">
                <a:highlight>
                  <a:srgbClr val="FF9900"/>
                </a:highlight>
              </a:rPr>
              <a:t>l</a:t>
            </a:r>
            <a:r>
              <a:rPr lang="en" dirty="0">
                <a:highlight>
                  <a:srgbClr val="FF9900"/>
                </a:highlight>
              </a:rPr>
              <a:t>ama 3.1 8B </a:t>
            </a:r>
            <a:endParaRPr dirty="0">
              <a:highlight>
                <a:srgbClr val="FF9900"/>
              </a:highlight>
            </a:endParaRPr>
          </a:p>
        </p:txBody>
      </p:sp>
      <p:sp>
        <p:nvSpPr>
          <p:cNvPr id="239" name="Google Shape;239;p42"/>
          <p:cNvSpPr txBox="1"/>
          <p:nvPr/>
        </p:nvSpPr>
        <p:spPr>
          <a:xfrm>
            <a:off x="1632456" y="3364042"/>
            <a:ext cx="11132000" cy="13008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lnSpc>
                <a:spcPct val="115000"/>
              </a:lnSpc>
              <a:spcAft>
                <a:spcPts val="1600"/>
              </a:spcAft>
            </a:pPr>
            <a:r>
              <a:rPr lang="de-DE" sz="2400" dirty="0"/>
              <a:t>https://colab.research.google.com/github/DJCordhose/practical-llm/blob/main/Assessment.ipynb?hl=en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4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Local machine without NVIDIA GPU</a:t>
            </a:r>
            <a:endParaRPr/>
          </a:p>
        </p:txBody>
      </p:sp>
      <p:sp>
        <p:nvSpPr>
          <p:cNvPr id="246" name="Google Shape;246;p4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/>
              <a:t>llama.cpp</a:t>
            </a:r>
            <a:endParaRPr/>
          </a:p>
          <a:p>
            <a:pPr lvl="1"/>
            <a:r>
              <a:rPr lang="en" u="sng">
                <a:solidFill>
                  <a:schemeClr val="hlink"/>
                </a:solidFill>
                <a:hlinkClick r:id="rId3"/>
              </a:rPr>
              <a:t>https://github.com/ggerganov/llama.cpp/blob/master/README.md</a:t>
            </a:r>
            <a:endParaRPr/>
          </a:p>
          <a:p>
            <a:pPr lvl="1"/>
            <a:r>
              <a:rPr lang="en" u="sng">
                <a:solidFill>
                  <a:schemeClr val="hlink"/>
                </a:solidFill>
                <a:hlinkClick r:id="rId4"/>
              </a:rPr>
              <a:t>https://www.theregister.com/2024/07/14/quantization_llm_feature/</a:t>
            </a:r>
            <a:r>
              <a:rPr lang="en"/>
              <a:t> </a:t>
            </a:r>
            <a:endParaRPr/>
          </a:p>
          <a:p>
            <a:pPr lvl="1"/>
            <a:r>
              <a:rPr lang="en"/>
              <a:t>Quantization and optimization</a:t>
            </a:r>
            <a:endParaRPr/>
          </a:p>
          <a:p>
            <a:pPr lvl="1"/>
            <a:r>
              <a:rPr lang="en"/>
              <a:t>Optimized for Apple Silicon M1/M2/M3/M4</a:t>
            </a:r>
            <a:endParaRPr/>
          </a:p>
          <a:p>
            <a:r>
              <a:rPr lang="en"/>
              <a:t>Ollama</a:t>
            </a:r>
            <a:endParaRPr/>
          </a:p>
          <a:p>
            <a:pPr lvl="1"/>
            <a:r>
              <a:rPr lang="en"/>
              <a:t>Simplifies usage of llama.cpp</a:t>
            </a:r>
            <a:endParaRPr/>
          </a:p>
          <a:p>
            <a:pPr lvl="1"/>
            <a:r>
              <a:rPr lang="en" u="sng">
                <a:solidFill>
                  <a:schemeClr val="hlink"/>
                </a:solidFill>
                <a:hlinkClick r:id="rId5"/>
              </a:rPr>
              <a:t>https://ollama.com/</a:t>
            </a:r>
            <a:r>
              <a:rPr lang="en"/>
              <a:t>  </a:t>
            </a:r>
            <a:endParaRPr/>
          </a:p>
          <a:p>
            <a:pPr lvl="1"/>
            <a:r>
              <a:rPr lang="en" u="sng">
                <a:solidFill>
                  <a:schemeClr val="hlink"/>
                </a:solidFill>
                <a:hlinkClick r:id="rId6"/>
              </a:rPr>
              <a:t>https://github.com/ollama/ollama</a:t>
            </a:r>
            <a:r>
              <a:rPr lang="en"/>
              <a:t> </a:t>
            </a:r>
            <a:endParaRPr/>
          </a:p>
          <a:p>
            <a:pPr lvl="1"/>
            <a:r>
              <a:rPr lang="en" u="sng">
                <a:solidFill>
                  <a:schemeClr val="hlink"/>
                </a:solidFill>
                <a:hlinkClick r:id="rId7"/>
              </a:rPr>
              <a:t>https://www.theregister.com/2024/03/17/ai_pc_local_llm/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3D721E-E05E-6515-2772-47B5A65F4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/>
              <a:t>60 Minuten</a:t>
            </a:r>
            <a:endParaRPr lang="en-CH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F56631-7767-B17E-1501-703AF42033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3818319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870996F8-4C0F-06FE-A7B9-12474F3554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2649" y="1936696"/>
            <a:ext cx="2651760" cy="2651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73D721E-E05E-6515-2772-47B5A65F43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0821" y="1455920"/>
            <a:ext cx="4714097" cy="813625"/>
          </a:xfrm>
        </p:spPr>
        <p:txBody>
          <a:bodyPr>
            <a:normAutofit/>
          </a:bodyPr>
          <a:lstStyle/>
          <a:p>
            <a:r>
              <a:rPr lang="de-CH" sz="2300" dirty="0">
                <a:highlight>
                  <a:srgbClr val="FF9900"/>
                </a:highlight>
              </a:rPr>
              <a:t>Coffee Break</a:t>
            </a:r>
            <a:endParaRPr lang="en-CH" sz="2300" dirty="0">
              <a:highlight>
                <a:srgbClr val="FF99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8267781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44"/>
          <p:cNvSpPr txBox="1">
            <a:spLocks noGrp="1"/>
          </p:cNvSpPr>
          <p:nvPr>
            <p:ph type="title"/>
          </p:nvPr>
        </p:nvSpPr>
        <p:spPr>
          <a:xfrm>
            <a:off x="459000" y="1871800"/>
            <a:ext cx="11274000" cy="2862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rmAutofit/>
          </a:bodyPr>
          <a:lstStyle/>
          <a:p>
            <a:r>
              <a:rPr lang="en" dirty="0"/>
              <a:t>Larger Decoder Models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dirty="0"/>
              <a:t>Architecture Decision: Big Models on Heavy Hardware ?</a:t>
            </a:r>
            <a:endParaRPr dirty="0"/>
          </a:p>
        </p:txBody>
      </p:sp>
      <p:sp>
        <p:nvSpPr>
          <p:cNvPr id="257" name="Google Shape;257;p45"/>
          <p:cNvSpPr txBox="1">
            <a:spLocks noGrp="1"/>
          </p:cNvSpPr>
          <p:nvPr>
            <p:ph type="body" idx="1"/>
          </p:nvPr>
        </p:nvSpPr>
        <p:spPr>
          <a:xfrm>
            <a:off x="401532" y="1436433"/>
            <a:ext cx="9677970" cy="444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2500"/>
          </a:bodyPr>
          <a:lstStyle/>
          <a:p>
            <a:r>
              <a:rPr lang="en" dirty="0"/>
              <a:t>There are more powerful versions of OS decoder models available</a:t>
            </a:r>
            <a:endParaRPr dirty="0"/>
          </a:p>
          <a:p>
            <a:pPr lvl="1"/>
            <a:r>
              <a:rPr lang="en" dirty="0"/>
              <a:t>Rival OpenAI GPT 3.5</a:t>
            </a:r>
            <a:endParaRPr dirty="0"/>
          </a:p>
          <a:p>
            <a:pPr lvl="1"/>
            <a:r>
              <a:rPr lang="en" dirty="0"/>
              <a:t>Support for major European languages</a:t>
            </a:r>
            <a:endParaRPr dirty="0"/>
          </a:p>
          <a:p>
            <a:r>
              <a:rPr lang="en" dirty="0"/>
              <a:t>Quantized versions will run on small GPUs, but far too slow for real world </a:t>
            </a:r>
            <a:endParaRPr dirty="0"/>
          </a:p>
          <a:p>
            <a:pPr lvl="1"/>
            <a:r>
              <a:rPr lang="en" dirty="0"/>
              <a:t>Useful as demonstration only</a:t>
            </a:r>
            <a:endParaRPr dirty="0"/>
          </a:p>
          <a:p>
            <a:r>
              <a:rPr lang="en" dirty="0"/>
              <a:t>Those models will run on available hardware and </a:t>
            </a:r>
            <a:r>
              <a:rPr lang="en" dirty="0">
                <a:solidFill>
                  <a:schemeClr val="tx2"/>
                </a:solidFill>
                <a:highlight>
                  <a:srgbClr val="808080"/>
                </a:highlight>
              </a:rPr>
              <a:t>dedicated inference server</a:t>
            </a:r>
            <a:endParaRPr dirty="0">
              <a:solidFill>
                <a:schemeClr val="tx2"/>
              </a:solidFill>
              <a:highlight>
                <a:srgbClr val="808080"/>
              </a:highlight>
            </a:endParaRPr>
          </a:p>
          <a:p>
            <a:pPr lvl="1"/>
            <a:r>
              <a:rPr lang="en" b="1" dirty="0"/>
              <a:t>H100 GPUs are are expensive, but available</a:t>
            </a:r>
            <a:endParaRPr b="1" dirty="0"/>
          </a:p>
          <a:p>
            <a:pPr lvl="1"/>
            <a:r>
              <a:rPr lang="en" dirty="0"/>
              <a:t>Inference servers optimize for latency and throughput</a:t>
            </a:r>
            <a:endParaRPr dirty="0"/>
          </a:p>
          <a:p>
            <a:pPr lvl="2"/>
            <a:r>
              <a:rPr lang="en" u="sng" dirty="0">
                <a:solidFill>
                  <a:schemeClr val="hlink"/>
                </a:solidFill>
                <a:hlinkClick r:id="rId3"/>
              </a:rPr>
              <a:t>https://huggingface.co/docs/text-generation-inference</a:t>
            </a:r>
            <a:endParaRPr dirty="0"/>
          </a:p>
          <a:p>
            <a:pPr lvl="2"/>
            <a:r>
              <a:rPr lang="en" u="sng" dirty="0">
                <a:solidFill>
                  <a:schemeClr val="hlink"/>
                </a:solidFill>
                <a:hlinkClick r:id="rId4"/>
              </a:rPr>
              <a:t>https://developer.nvidia.com/nim</a:t>
            </a:r>
            <a:r>
              <a:rPr lang="en" dirty="0"/>
              <a:t>  </a:t>
            </a:r>
            <a:endParaRPr dirty="0"/>
          </a:p>
          <a:p>
            <a:r>
              <a:rPr lang="en" dirty="0"/>
              <a:t>We can get a preview</a:t>
            </a:r>
            <a:endParaRPr dirty="0"/>
          </a:p>
          <a:p>
            <a:pPr lvl="1"/>
            <a:r>
              <a:rPr lang="en" u="sng" dirty="0">
                <a:solidFill>
                  <a:schemeClr val="hlink"/>
                </a:solidFill>
                <a:hlinkClick r:id="rId5"/>
              </a:rPr>
              <a:t>https://build.nvidia.com/explore/discover</a:t>
            </a:r>
            <a:r>
              <a:rPr lang="en" dirty="0"/>
              <a:t> </a:t>
            </a:r>
            <a:endParaRPr dirty="0"/>
          </a:p>
          <a:p>
            <a:pPr lvl="1"/>
            <a:r>
              <a:rPr lang="en" u="sng" dirty="0">
                <a:solidFill>
                  <a:schemeClr val="hlink"/>
                </a:solidFill>
                <a:hlinkClick r:id="rId6"/>
              </a:rPr>
              <a:t>https://huggingface.co/chat/</a:t>
            </a:r>
            <a:r>
              <a:rPr lang="en" dirty="0"/>
              <a:t> </a:t>
            </a:r>
            <a:endParaRPr dirty="0"/>
          </a:p>
        </p:txBody>
      </p:sp>
      <p:sp>
        <p:nvSpPr>
          <p:cNvPr id="3" name="Google Shape;256;p45">
            <a:extLst>
              <a:ext uri="{FF2B5EF4-FFF2-40B4-BE49-F238E27FC236}">
                <a16:creationId xmlns:a16="http://schemas.microsoft.com/office/drawing/2014/main" id="{17F46087-D31E-BD55-0D1B-1573225B375B}"/>
              </a:ext>
            </a:extLst>
          </p:cNvPr>
          <p:cNvSpPr txBox="1">
            <a:spLocks/>
          </p:cNvSpPr>
          <p:nvPr/>
        </p:nvSpPr>
        <p:spPr>
          <a:xfrm>
            <a:off x="6247060" y="5946138"/>
            <a:ext cx="5789816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 fontScale="67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algn="r"/>
            <a:r>
              <a:rPr lang="en-US" sz="2400" dirty="0">
                <a:solidFill>
                  <a:schemeClr val="accent5"/>
                </a:solidFill>
                <a:highlight>
                  <a:srgbClr val="C0C0C0"/>
                </a:highlight>
                <a:latin typeface="Source Sans Pro" panose="020B0503030403020204"/>
              </a:rPr>
              <a:t>The future is already here, it is just not evenly distributed</a:t>
            </a:r>
          </a:p>
          <a:p>
            <a:pPr algn="r"/>
            <a:r>
              <a:rPr lang="en-US" sz="2400" dirty="0">
                <a:solidFill>
                  <a:schemeClr val="accent5"/>
                </a:solidFill>
                <a:highlight>
                  <a:srgbClr val="C0C0C0"/>
                </a:highlight>
                <a:latin typeface="Source Sans Pro" panose="020B0503030403020204"/>
              </a:rPr>
              <a:t>- William </a:t>
            </a:r>
            <a:r>
              <a:rPr lang="en-US" sz="2400" dirty="0" err="1">
                <a:solidFill>
                  <a:schemeClr val="accent5"/>
                </a:solidFill>
                <a:highlight>
                  <a:srgbClr val="C0C0C0"/>
                </a:highlight>
                <a:latin typeface="Source Sans Pro" panose="020B0503030403020204"/>
              </a:rPr>
              <a:t>Gibbson</a:t>
            </a:r>
            <a:endParaRPr lang="en-US" sz="2400" dirty="0">
              <a:solidFill>
                <a:schemeClr val="accent5"/>
              </a:solidFill>
              <a:highlight>
                <a:srgbClr val="C0C0C0"/>
              </a:highlight>
              <a:latin typeface="Source Sans Pro" panose="020B0503030403020204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"/>
          <p:cNvSpPr txBox="1">
            <a:spLocks noGrp="1"/>
          </p:cNvSpPr>
          <p:nvPr>
            <p:ph type="ctrTitle"/>
          </p:nvPr>
        </p:nvSpPr>
        <p:spPr>
          <a:xfrm>
            <a:off x="459000" y="1871800"/>
            <a:ext cx="11274000" cy="2862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>
              <a:buSzPts val="990"/>
            </a:pPr>
            <a:r>
              <a:rPr lang="en" sz="6560"/>
              <a:t>Running LLMs on prem</a:t>
            </a:r>
            <a:endParaRPr sz="6560"/>
          </a:p>
        </p:txBody>
      </p:sp>
      <p:sp>
        <p:nvSpPr>
          <p:cNvPr id="59" name="Google Shape;59;p13"/>
          <p:cNvSpPr txBox="1">
            <a:spLocks noGrp="1"/>
          </p:cNvSpPr>
          <p:nvPr>
            <p:ph type="subTitle" idx="1"/>
          </p:nvPr>
        </p:nvSpPr>
        <p:spPr>
          <a:xfrm>
            <a:off x="459000" y="4734200"/>
            <a:ext cx="6546800" cy="770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rmAutofit/>
          </a:bodyPr>
          <a:lstStyle/>
          <a:p>
            <a:pPr marL="0" indent="0"/>
            <a:r>
              <a:rPr lang="en"/>
              <a:t>A Practical Guide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Option: Mixtral 8x7B</a:t>
            </a:r>
            <a:endParaRPr/>
          </a:p>
        </p:txBody>
      </p:sp>
      <p:sp>
        <p:nvSpPr>
          <p:cNvPr id="263" name="Google Shape;263;p4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indent="-445758">
              <a:buSzPct val="100000"/>
            </a:pPr>
            <a:r>
              <a:rPr lang="en" dirty="0"/>
              <a:t>Good context length: 24K input, 8K output</a:t>
            </a:r>
            <a:endParaRPr dirty="0"/>
          </a:p>
          <a:p>
            <a:pPr indent="-445758">
              <a:buSzPct val="100000"/>
            </a:pPr>
            <a:r>
              <a:rPr lang="en" dirty="0"/>
              <a:t>explicitly tuned for European languages (like French, Italian, German and Spanish)</a:t>
            </a:r>
            <a:endParaRPr dirty="0"/>
          </a:p>
          <a:p>
            <a:pPr indent="-445758">
              <a:buSzPct val="100000"/>
            </a:pPr>
            <a:r>
              <a:rPr lang="en" dirty="0"/>
              <a:t>only uses fraction of parameters at a time</a:t>
            </a:r>
            <a:endParaRPr dirty="0"/>
          </a:p>
          <a:p>
            <a:pPr marL="0" indent="0">
              <a:spcBef>
                <a:spcPts val="1600"/>
              </a:spcBef>
              <a:buNone/>
            </a:pPr>
            <a:r>
              <a:rPr lang="en" b="1" dirty="0"/>
              <a:t>Reference</a:t>
            </a:r>
            <a:endParaRPr b="1" dirty="0"/>
          </a:p>
          <a:p>
            <a:pPr indent="-445758">
              <a:spcBef>
                <a:spcPts val="1600"/>
              </a:spcBef>
              <a:buSzPct val="100000"/>
            </a:pPr>
            <a:r>
              <a:rPr lang="en" u="sng" dirty="0">
                <a:solidFill>
                  <a:schemeClr val="hlink"/>
                </a:solidFill>
                <a:hlinkClick r:id="rId3"/>
              </a:rPr>
              <a:t>https://mistral.ai/news/mixtral-of-experts/</a:t>
            </a:r>
            <a:r>
              <a:rPr lang="en" dirty="0"/>
              <a:t> </a:t>
            </a:r>
            <a:endParaRPr dirty="0"/>
          </a:p>
          <a:p>
            <a:pPr indent="-445758">
              <a:buSzPct val="100000"/>
            </a:pPr>
            <a:r>
              <a:rPr lang="en" u="sng" dirty="0">
                <a:solidFill>
                  <a:schemeClr val="hlink"/>
                </a:solidFill>
                <a:hlinkClick r:id="rId4"/>
              </a:rPr>
              <a:t>https://huggingface.co/mistralai/Mixtral-8x7B-Instruct-v0.1</a:t>
            </a:r>
            <a:r>
              <a:rPr lang="en" dirty="0"/>
              <a:t>  </a:t>
            </a:r>
            <a:endParaRPr dirty="0"/>
          </a:p>
          <a:p>
            <a:pPr indent="-445758">
              <a:buSzPct val="100000"/>
            </a:pPr>
            <a:r>
              <a:rPr lang="en" dirty="0"/>
              <a:t>Sparse Mixture of Experts (SMoE) Mixtral 8x7B: </a:t>
            </a:r>
            <a:r>
              <a:rPr lang="en" u="sng" dirty="0">
                <a:solidFill>
                  <a:schemeClr val="hlink"/>
                </a:solidFill>
                <a:hlinkClick r:id="rId5"/>
              </a:rPr>
              <a:t>https://arxiv.org/abs/2401.04088</a:t>
            </a:r>
            <a:r>
              <a:rPr lang="en" dirty="0"/>
              <a:t> 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Option: Llama 3.1 70B</a:t>
            </a:r>
            <a:endParaRPr/>
          </a:p>
        </p:txBody>
      </p:sp>
      <p:sp>
        <p:nvSpPr>
          <p:cNvPr id="269" name="Google Shape;269;p4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lnSpcReduction="10000"/>
          </a:bodyPr>
          <a:lstStyle/>
          <a:p>
            <a:pPr indent="-445758">
              <a:buSzPct val="100000"/>
            </a:pPr>
            <a:r>
              <a:rPr lang="en"/>
              <a:t>Even better context length: 128k</a:t>
            </a:r>
            <a:endParaRPr/>
          </a:p>
          <a:p>
            <a:pPr indent="-445758">
              <a:buSzPct val="100000"/>
            </a:pPr>
            <a:r>
              <a:rPr lang="en"/>
              <a:t>Supported languages: English, German, French, Italian, Portuguese, Hindi, Spanish, and Thai.</a:t>
            </a:r>
            <a:endParaRPr/>
          </a:p>
          <a:p>
            <a:pPr indent="-445758">
              <a:buSzPct val="100000"/>
            </a:pPr>
            <a:r>
              <a:rPr lang="en"/>
              <a:t>Significantly better scores in European languages than 8B version</a:t>
            </a:r>
            <a:endParaRPr/>
          </a:p>
          <a:p>
            <a:pPr indent="-445758">
              <a:buSzPct val="80629"/>
            </a:pPr>
            <a:r>
              <a:rPr lang="en"/>
              <a:t>Compared to </a:t>
            </a:r>
            <a:r>
              <a:rPr lang="en" sz="2443"/>
              <a:t>Mixtral 8x7B</a:t>
            </a:r>
            <a:endParaRPr sz="2976"/>
          </a:p>
          <a:p>
            <a:pPr lvl="1" indent="-414432">
              <a:buSzPct val="77777"/>
            </a:pPr>
            <a:r>
              <a:rPr lang="en" sz="2400"/>
              <a:t>significantly better scores all over</a:t>
            </a:r>
            <a:endParaRPr/>
          </a:p>
          <a:p>
            <a:pPr lvl="1" indent="-414432">
              <a:buSzPct val="77777"/>
            </a:pPr>
            <a:r>
              <a:rPr lang="en" sz="2400"/>
              <a:t>Needs more memory and compute</a:t>
            </a:r>
            <a:endParaRPr/>
          </a:p>
          <a:p>
            <a:pPr marL="0" indent="0">
              <a:spcBef>
                <a:spcPts val="1600"/>
              </a:spcBef>
              <a:buClr>
                <a:schemeClr val="dk2"/>
              </a:buClr>
              <a:buSzPct val="61111"/>
              <a:buNone/>
            </a:pPr>
            <a:r>
              <a:rPr lang="en" b="1"/>
              <a:t>Reference</a:t>
            </a:r>
            <a:endParaRPr b="1"/>
          </a:p>
          <a:p>
            <a:pPr indent="-445758">
              <a:spcBef>
                <a:spcPts val="1600"/>
              </a:spcBef>
              <a:buSzPct val="100000"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https://huggingface.co/meta-llama/Meta-Llama-3.1-70B-Instruct</a:t>
            </a:r>
            <a:endParaRPr/>
          </a:p>
          <a:p>
            <a:pPr indent="-445758">
              <a:buSzPct val="100000"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https://ai.meta.com/blog/meta-llama-3-1/</a:t>
            </a:r>
            <a:r>
              <a:rPr lang="en"/>
              <a:t> </a:t>
            </a:r>
            <a:endParaRPr/>
          </a:p>
          <a:p>
            <a:pPr indent="-445758">
              <a:buSzPct val="100000"/>
            </a:pPr>
            <a:r>
              <a:rPr lang="en" u="sng">
                <a:solidFill>
                  <a:schemeClr val="hlink"/>
                </a:solidFill>
                <a:hlinkClick r:id="rId5"/>
              </a:rPr>
              <a:t>https://llama.meta.com/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89D39A-D15F-CA83-29D5-6AD43EED3A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/>
              <a:t>Big Model, </a:t>
            </a:r>
            <a:r>
              <a:rPr lang="de-CH" dirty="0" err="1"/>
              <a:t>Inference</a:t>
            </a:r>
            <a:r>
              <a:rPr lang="de-CH" dirty="0"/>
              <a:t> Server &amp; GPU</a:t>
            </a:r>
            <a:endParaRPr lang="en-CH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CDB101-BFE4-26DF-53A3-C7AD2DA982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Model </a:t>
            </a:r>
            <a:r>
              <a:rPr lang="de-CH" dirty="0" err="1"/>
              <a:t>can</a:t>
            </a:r>
            <a:r>
              <a:rPr lang="de-CH" dirty="0"/>
              <a:t> </a:t>
            </a:r>
            <a:r>
              <a:rPr lang="de-CH" dirty="0" err="1"/>
              <a:t>be</a:t>
            </a:r>
            <a:r>
              <a:rPr lang="de-CH" dirty="0"/>
              <a:t> </a:t>
            </a:r>
            <a:r>
              <a:rPr lang="de-CH" dirty="0" err="1"/>
              <a:t>run</a:t>
            </a:r>
            <a:r>
              <a:rPr lang="de-CH" dirty="0"/>
              <a:t> </a:t>
            </a:r>
            <a:r>
              <a:rPr lang="de-CH" dirty="0" err="1"/>
              <a:t>as</a:t>
            </a:r>
            <a:r>
              <a:rPr lang="de-CH" dirty="0"/>
              <a:t> </a:t>
            </a:r>
            <a:r>
              <a:rPr lang="de-CH" dirty="0" err="1"/>
              <a:t>they</a:t>
            </a:r>
            <a:r>
              <a:rPr lang="de-CH" dirty="0"/>
              <a:t> </a:t>
            </a:r>
            <a:r>
              <a:rPr lang="de-CH" dirty="0" err="1"/>
              <a:t>are</a:t>
            </a:r>
            <a:r>
              <a:rPr lang="de-CH" dirty="0"/>
              <a:t>, just </a:t>
            </a:r>
            <a:r>
              <a:rPr lang="de-CH" dirty="0" err="1"/>
              <a:t>add</a:t>
            </a:r>
            <a:r>
              <a:rPr lang="de-CH" dirty="0"/>
              <a:t> a REST API</a:t>
            </a:r>
          </a:p>
          <a:p>
            <a:r>
              <a:rPr lang="de-CH" dirty="0" err="1"/>
              <a:t>Better</a:t>
            </a:r>
            <a:r>
              <a:rPr lang="de-CH" dirty="0"/>
              <a:t>: </a:t>
            </a:r>
            <a:r>
              <a:rPr lang="de-CH" dirty="0" err="1"/>
              <a:t>Inference</a:t>
            </a:r>
            <a:r>
              <a:rPr lang="de-CH" dirty="0"/>
              <a:t> Server (</a:t>
            </a:r>
            <a:r>
              <a:rPr lang="de-CH" dirty="0" err="1"/>
              <a:t>eg</a:t>
            </a:r>
            <a:r>
              <a:rPr lang="de-CH" dirty="0"/>
              <a:t> </a:t>
            </a:r>
            <a:r>
              <a:rPr lang="de-CH" dirty="0" err="1"/>
              <a:t>Huggingface</a:t>
            </a:r>
            <a:r>
              <a:rPr lang="de-CH" dirty="0"/>
              <a:t> </a:t>
            </a:r>
            <a:r>
              <a:rPr lang="de-CH" dirty="0" err="1"/>
              <a:t>text</a:t>
            </a:r>
            <a:r>
              <a:rPr lang="de-CH" dirty="0"/>
              <a:t> </a:t>
            </a:r>
            <a:r>
              <a:rPr lang="de-CH" dirty="0" err="1"/>
              <a:t>generation</a:t>
            </a:r>
            <a:r>
              <a:rPr lang="de-CH" dirty="0"/>
              <a:t> interface/TGI)</a:t>
            </a:r>
          </a:p>
          <a:p>
            <a:pPr lvl="1"/>
            <a:r>
              <a:rPr lang="de-CH" dirty="0" err="1"/>
              <a:t>Batching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requests</a:t>
            </a:r>
            <a:endParaRPr lang="de-CH" dirty="0"/>
          </a:p>
          <a:p>
            <a:pPr lvl="1"/>
            <a:r>
              <a:rPr lang="de-CH" dirty="0" err="1"/>
              <a:t>Automatic</a:t>
            </a:r>
            <a:r>
              <a:rPr lang="de-CH" dirty="0"/>
              <a:t> </a:t>
            </a:r>
            <a:r>
              <a:rPr lang="de-CH" dirty="0" err="1"/>
              <a:t>usage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existing</a:t>
            </a:r>
            <a:r>
              <a:rPr lang="de-CH" dirty="0"/>
              <a:t> </a:t>
            </a:r>
            <a:r>
              <a:rPr lang="de-CH" dirty="0" err="1"/>
              <a:t>hardware</a:t>
            </a:r>
            <a:endParaRPr lang="de-CH" dirty="0"/>
          </a:p>
          <a:p>
            <a:pPr lvl="1"/>
            <a:r>
              <a:rPr lang="de-CH" dirty="0" err="1"/>
              <a:t>Optimization</a:t>
            </a:r>
            <a:endParaRPr lang="de-CH" dirty="0"/>
          </a:p>
          <a:p>
            <a:pPr lvl="1"/>
            <a:r>
              <a:rPr lang="de-CH" dirty="0" err="1"/>
              <a:t>Distribute</a:t>
            </a:r>
            <a:r>
              <a:rPr lang="de-CH" dirty="0"/>
              <a:t> </a:t>
            </a:r>
            <a:r>
              <a:rPr lang="de-CH" dirty="0" err="1"/>
              <a:t>model</a:t>
            </a:r>
            <a:r>
              <a:rPr lang="de-CH" dirty="0"/>
              <a:t> </a:t>
            </a:r>
            <a:r>
              <a:rPr lang="de-CH" dirty="0" err="1"/>
              <a:t>over</a:t>
            </a:r>
            <a:r>
              <a:rPr lang="de-CH" dirty="0"/>
              <a:t> multiple GPUs (Tensor </a:t>
            </a:r>
            <a:r>
              <a:rPr lang="de-CH" dirty="0" err="1"/>
              <a:t>parallelism</a:t>
            </a:r>
            <a:r>
              <a:rPr lang="de-CH" dirty="0"/>
              <a:t>)</a:t>
            </a:r>
          </a:p>
          <a:p>
            <a:pPr lvl="1"/>
            <a:endParaRPr lang="de-CH" dirty="0"/>
          </a:p>
        </p:txBody>
      </p:sp>
      <p:sp>
        <p:nvSpPr>
          <p:cNvPr id="4" name="Google Shape;298;p51">
            <a:extLst>
              <a:ext uri="{FF2B5EF4-FFF2-40B4-BE49-F238E27FC236}">
                <a16:creationId xmlns:a16="http://schemas.microsoft.com/office/drawing/2014/main" id="{941CD642-CFFA-7461-24DA-CD158B2B0E45}"/>
              </a:ext>
            </a:extLst>
          </p:cNvPr>
          <p:cNvSpPr txBox="1"/>
          <p:nvPr/>
        </p:nvSpPr>
        <p:spPr>
          <a:xfrm>
            <a:off x="6290333" y="6214234"/>
            <a:ext cx="5782800" cy="758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lnSpc>
                <a:spcPct val="115000"/>
              </a:lnSpc>
              <a:spcAft>
                <a:spcPts val="1600"/>
              </a:spcAft>
            </a:pPr>
            <a:r>
              <a:rPr lang="en" sz="1733" u="sng" dirty="0">
                <a:solidFill>
                  <a:schemeClr val="accent5"/>
                </a:solidFill>
                <a:latin typeface="Playfair Display"/>
                <a:ea typeface="Playfair Display"/>
                <a:cs typeface="Playfair Display"/>
                <a:sym typeface="Playfair Display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https://huggingface.co/docs/text-generation-inference</a:t>
            </a: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2333332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52"/>
          <p:cNvSpPr txBox="1">
            <a:spLocks noGrp="1"/>
          </p:cNvSpPr>
          <p:nvPr>
            <p:ph type="title"/>
          </p:nvPr>
        </p:nvSpPr>
        <p:spPr>
          <a:xfrm>
            <a:off x="557530" y="189913"/>
            <a:ext cx="6864141" cy="829995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 sz="1800" dirty="0"/>
              <a:t>It works: </a:t>
            </a:r>
            <a:br>
              <a:rPr lang="en" sz="1800" dirty="0"/>
            </a:br>
            <a:r>
              <a:rPr lang="en" sz="1800" dirty="0"/>
              <a:t>Mixtral 8x7B on 2xH100 NVL using TGI</a:t>
            </a:r>
            <a:endParaRPr sz="1800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0EF587A-168A-9977-70D9-1609B68B96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/>
          </a:p>
        </p:txBody>
      </p:sp>
      <p:pic>
        <p:nvPicPr>
          <p:cNvPr id="305" name="Google Shape;305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6400" y="1625600"/>
            <a:ext cx="11360803" cy="40661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54"/>
          <p:cNvSpPr txBox="1">
            <a:spLocks noGrp="1"/>
          </p:cNvSpPr>
          <p:nvPr>
            <p:ph type="title"/>
          </p:nvPr>
        </p:nvSpPr>
        <p:spPr>
          <a:xfrm>
            <a:off x="557530" y="172640"/>
            <a:ext cx="6864141" cy="520001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dirty="0"/>
              <a:t>GB200 - Future successor to both Hopper 	 &amp;Ada Lovelace</a:t>
            </a:r>
            <a:endParaRPr dirty="0"/>
          </a:p>
        </p:txBody>
      </p:sp>
      <p:sp>
        <p:nvSpPr>
          <p:cNvPr id="317" name="Google Shape;317;p5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indent="-423323">
              <a:spcBef>
                <a:spcPts val="800"/>
              </a:spcBef>
              <a:buClr>
                <a:srgbClr val="212121"/>
              </a:buClr>
              <a:buSzPts val="1400"/>
              <a:buFont typeface="Playfair Display"/>
              <a:buChar char="●"/>
            </a:pPr>
            <a:r>
              <a:rPr lang="en" sz="1800" u="sng" dirty="0">
                <a:solidFill>
                  <a:srgbClr val="1155CC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</a:t>
            </a:r>
            <a:r>
              <a:rPr lang="en" sz="1867" u="sng" dirty="0">
                <a:solidFill>
                  <a:srgbClr val="1155CC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://en.wikipedia.org/wiki/Blackwell_(microarchitecture)</a:t>
            </a:r>
            <a:endParaRPr sz="1867" u="sng" dirty="0">
              <a:solidFill>
                <a:srgbClr val="1155CC"/>
              </a:solidFill>
            </a:endParaRPr>
          </a:p>
          <a:p>
            <a:pPr indent="-423323">
              <a:buClr>
                <a:srgbClr val="212121"/>
              </a:buClr>
              <a:buSzPts val="1400"/>
              <a:buFont typeface="Playfair Display"/>
              <a:buChar char="●"/>
            </a:pPr>
            <a:r>
              <a:rPr lang="en" dirty="0">
                <a:solidFill>
                  <a:srgbClr val="212121"/>
                </a:solidFill>
              </a:rPr>
              <a:t>2,5x faster than H100</a:t>
            </a:r>
            <a:endParaRPr dirty="0">
              <a:solidFill>
                <a:srgbClr val="212121"/>
              </a:solidFill>
            </a:endParaRPr>
          </a:p>
          <a:p>
            <a:pPr indent="-423323">
              <a:buClr>
                <a:srgbClr val="212121"/>
              </a:buClr>
              <a:buSzPts val="1400"/>
              <a:buFont typeface="Playfair Display"/>
              <a:buChar char="●"/>
            </a:pPr>
            <a:r>
              <a:rPr lang="en" dirty="0">
                <a:solidFill>
                  <a:srgbClr val="212121"/>
                </a:solidFill>
              </a:rPr>
              <a:t>2x memory</a:t>
            </a:r>
            <a:endParaRPr dirty="0">
              <a:solidFill>
                <a:srgbClr val="212121"/>
              </a:solidFill>
            </a:endParaRPr>
          </a:p>
          <a:p>
            <a:pPr indent="-423323">
              <a:buClr>
                <a:srgbClr val="212121"/>
              </a:buClr>
              <a:buSzPts val="1400"/>
              <a:buFont typeface="Playfair Display"/>
              <a:buChar char="●"/>
            </a:pPr>
            <a:r>
              <a:rPr lang="en" dirty="0">
                <a:solidFill>
                  <a:schemeClr val="tx2"/>
                </a:solidFill>
                <a:highlight>
                  <a:srgbClr val="808080"/>
                </a:highlight>
              </a:rPr>
              <a:t>Native support for 4 Bit resolution</a:t>
            </a:r>
            <a:r>
              <a:rPr lang="en" dirty="0">
                <a:solidFill>
                  <a:srgbClr val="212121"/>
                </a:solidFill>
                <a:highlight>
                  <a:srgbClr val="808080"/>
                </a:highlight>
              </a:rPr>
              <a:t> </a:t>
            </a:r>
            <a:endParaRPr dirty="0">
              <a:solidFill>
                <a:srgbClr val="212121"/>
              </a:solidFill>
              <a:highlight>
                <a:srgbClr val="808080"/>
              </a:highlight>
            </a:endParaRPr>
          </a:p>
          <a:p>
            <a:pPr indent="-406390">
              <a:buClr>
                <a:srgbClr val="212121"/>
              </a:buClr>
              <a:buSzPts val="1200"/>
              <a:buFont typeface="Roboto"/>
              <a:buChar char="●"/>
            </a:pPr>
            <a:r>
              <a:rPr lang="en" dirty="0">
                <a:solidFill>
                  <a:srgbClr val="212121"/>
                </a:solidFill>
              </a:rPr>
              <a:t>Sped up NVLink</a:t>
            </a:r>
            <a:endParaRPr dirty="0"/>
          </a:p>
        </p:txBody>
      </p:sp>
      <p:sp>
        <p:nvSpPr>
          <p:cNvPr id="318" name="Google Shape;318;p54"/>
          <p:cNvSpPr txBox="1"/>
          <p:nvPr/>
        </p:nvSpPr>
        <p:spPr>
          <a:xfrm>
            <a:off x="415600" y="6091834"/>
            <a:ext cx="1157920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u="sng" dirty="0">
                <a:solidFill>
                  <a:schemeClr val="hlink"/>
                </a:solidFill>
                <a:hlinkClick r:id="rId4"/>
              </a:rPr>
              <a:t>https://www.heise.de/news/Nvidias-neue-KI-Chips-Blackwell-GB200-und-schnelles-NVLink-9658475.html</a:t>
            </a:r>
            <a:r>
              <a:rPr lang="en" dirty="0"/>
              <a:t> 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55"/>
          <p:cNvSpPr txBox="1">
            <a:spLocks noGrp="1"/>
          </p:cNvSpPr>
          <p:nvPr>
            <p:ph type="title"/>
          </p:nvPr>
        </p:nvSpPr>
        <p:spPr>
          <a:xfrm>
            <a:off x="459000" y="1871800"/>
            <a:ext cx="11274000" cy="2862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rmAutofit/>
          </a:bodyPr>
          <a:lstStyle/>
          <a:p>
            <a:r>
              <a:rPr lang="en"/>
              <a:t>Evaluation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D56C993-47CA-F640-A0BD-D3AB616427FE}"/>
              </a:ext>
            </a:extLst>
          </p:cNvPr>
          <p:cNvCxnSpPr/>
          <p:nvPr/>
        </p:nvCxnSpPr>
        <p:spPr>
          <a:xfrm flipV="1">
            <a:off x="2192273" y="3183358"/>
            <a:ext cx="1404731" cy="1205948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0BB9363-A523-CFE8-6D58-989D7F561732}"/>
              </a:ext>
            </a:extLst>
          </p:cNvPr>
          <p:cNvSpPr txBox="1"/>
          <p:nvPr/>
        </p:nvSpPr>
        <p:spPr>
          <a:xfrm>
            <a:off x="81885" y="5896740"/>
            <a:ext cx="17022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err="1"/>
              <a:t>Llm</a:t>
            </a:r>
            <a:r>
              <a:rPr lang="en-US" sz="1200" dirty="0"/>
              <a:t>: </a:t>
            </a:r>
          </a:p>
          <a:p>
            <a:pPr algn="ctr"/>
            <a:r>
              <a:rPr lang="en-US" sz="1200" dirty="0"/>
              <a:t>Generating an Answer</a:t>
            </a:r>
            <a:endParaRPr lang="en-CH" sz="12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B7500A2-E382-5247-9685-6A0B3D3BC8FE}"/>
              </a:ext>
            </a:extLst>
          </p:cNvPr>
          <p:cNvSpPr txBox="1"/>
          <p:nvPr/>
        </p:nvSpPr>
        <p:spPr>
          <a:xfrm>
            <a:off x="3746062" y="1126290"/>
            <a:ext cx="14302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User:</a:t>
            </a:r>
          </a:p>
          <a:p>
            <a:pPr algn="ctr"/>
            <a:r>
              <a:rPr lang="en-US" sz="1200" dirty="0"/>
              <a:t>Asking a Question</a:t>
            </a:r>
            <a:endParaRPr lang="en-CH" sz="1200" dirty="0"/>
          </a:p>
        </p:txBody>
      </p:sp>
      <p:sp>
        <p:nvSpPr>
          <p:cNvPr id="6" name="Google Shape;328;p56">
            <a:extLst>
              <a:ext uri="{FF2B5EF4-FFF2-40B4-BE49-F238E27FC236}">
                <a16:creationId xmlns:a16="http://schemas.microsoft.com/office/drawing/2014/main" id="{C508FFDE-BE18-51F1-3AB9-7E35AB2F680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" dirty="0"/>
              <a:t>System Architecture</a:t>
            </a:r>
            <a:endParaRPr dirty="0"/>
          </a:p>
        </p:txBody>
      </p:sp>
      <p:pic>
        <p:nvPicPr>
          <p:cNvPr id="12" name="Picture 10">
            <a:extLst>
              <a:ext uri="{FF2B5EF4-FFF2-40B4-BE49-F238E27FC236}">
                <a16:creationId xmlns:a16="http://schemas.microsoft.com/office/drawing/2014/main" id="{601844FB-B850-6178-B9FF-9C01B44C65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620" y="4299354"/>
            <a:ext cx="1476549" cy="1476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05B66161-3C6D-F894-EEB9-4933A47674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4767" y="1703776"/>
            <a:ext cx="1272792" cy="1272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26DE763-47D3-C810-DE55-D2AE4C2447BC}"/>
              </a:ext>
            </a:extLst>
          </p:cNvPr>
          <p:cNvSpPr txBox="1"/>
          <p:nvPr/>
        </p:nvSpPr>
        <p:spPr>
          <a:xfrm>
            <a:off x="1678906" y="3885591"/>
            <a:ext cx="6783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answer</a:t>
            </a:r>
            <a:endParaRPr lang="en-CH" sz="1200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587C8CB-6408-3E5F-2045-6AF62DAFA6DA}"/>
              </a:ext>
            </a:extLst>
          </p:cNvPr>
          <p:cNvCxnSpPr>
            <a:cxnSpLocks/>
          </p:cNvCxnSpPr>
          <p:nvPr/>
        </p:nvCxnSpPr>
        <p:spPr>
          <a:xfrm flipH="1">
            <a:off x="2297723" y="3282968"/>
            <a:ext cx="1416227" cy="1211995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7FDD010-2912-1FAB-D295-93278858FC77}"/>
              </a:ext>
            </a:extLst>
          </p:cNvPr>
          <p:cNvSpPr txBox="1"/>
          <p:nvPr/>
        </p:nvSpPr>
        <p:spPr>
          <a:xfrm>
            <a:off x="3629118" y="3392943"/>
            <a:ext cx="7633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question</a:t>
            </a:r>
            <a:endParaRPr lang="en-CH" sz="1200" dirty="0"/>
          </a:p>
        </p:txBody>
      </p:sp>
    </p:spTree>
    <p:extLst>
      <p:ext uri="{BB962C8B-B14F-4D97-AF65-F5344CB8AC3E}">
        <p14:creationId xmlns:p14="http://schemas.microsoft.com/office/powerpoint/2010/main" val="23105037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D56C993-47CA-F640-A0BD-D3AB616427FE}"/>
              </a:ext>
            </a:extLst>
          </p:cNvPr>
          <p:cNvCxnSpPr/>
          <p:nvPr/>
        </p:nvCxnSpPr>
        <p:spPr>
          <a:xfrm flipV="1">
            <a:off x="2192273" y="3183358"/>
            <a:ext cx="1404731" cy="1205948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0BB9363-A523-CFE8-6D58-989D7F561732}"/>
              </a:ext>
            </a:extLst>
          </p:cNvPr>
          <p:cNvSpPr txBox="1"/>
          <p:nvPr/>
        </p:nvSpPr>
        <p:spPr>
          <a:xfrm>
            <a:off x="81885" y="5896740"/>
            <a:ext cx="17022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err="1"/>
              <a:t>Llm</a:t>
            </a:r>
            <a:r>
              <a:rPr lang="en-US" sz="1200" dirty="0"/>
              <a:t>: </a:t>
            </a:r>
          </a:p>
          <a:p>
            <a:pPr algn="ctr"/>
            <a:r>
              <a:rPr lang="en-US" sz="1200" dirty="0"/>
              <a:t>Generating an Answer</a:t>
            </a:r>
            <a:endParaRPr lang="en-CH" sz="12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B7500A2-E382-5247-9685-6A0B3D3BC8FE}"/>
              </a:ext>
            </a:extLst>
          </p:cNvPr>
          <p:cNvSpPr txBox="1"/>
          <p:nvPr/>
        </p:nvSpPr>
        <p:spPr>
          <a:xfrm>
            <a:off x="3746062" y="1126290"/>
            <a:ext cx="14302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User:</a:t>
            </a:r>
          </a:p>
          <a:p>
            <a:pPr algn="ctr"/>
            <a:r>
              <a:rPr lang="en-US" sz="1200" dirty="0"/>
              <a:t>Asking a Question</a:t>
            </a:r>
            <a:endParaRPr lang="en-CH" sz="1200" dirty="0"/>
          </a:p>
        </p:txBody>
      </p:sp>
      <p:sp>
        <p:nvSpPr>
          <p:cNvPr id="6" name="Google Shape;328;p56">
            <a:extLst>
              <a:ext uri="{FF2B5EF4-FFF2-40B4-BE49-F238E27FC236}">
                <a16:creationId xmlns:a16="http://schemas.microsoft.com/office/drawing/2014/main" id="{C508FFDE-BE18-51F1-3AB9-7E35AB2F680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" dirty="0"/>
              <a:t>System Architecture</a:t>
            </a:r>
            <a:endParaRPr dirty="0"/>
          </a:p>
        </p:txBody>
      </p:sp>
      <p:pic>
        <p:nvPicPr>
          <p:cNvPr id="12" name="Picture 10">
            <a:extLst>
              <a:ext uri="{FF2B5EF4-FFF2-40B4-BE49-F238E27FC236}">
                <a16:creationId xmlns:a16="http://schemas.microsoft.com/office/drawing/2014/main" id="{601844FB-B850-6178-B9FF-9C01B44C65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620" y="4299354"/>
            <a:ext cx="1476549" cy="1476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05B66161-3C6D-F894-EEB9-4933A47674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4767" y="1703776"/>
            <a:ext cx="1272792" cy="1272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3382ABB-AB5E-6291-2E3D-60BD1383DF1D}"/>
              </a:ext>
            </a:extLst>
          </p:cNvPr>
          <p:cNvCxnSpPr>
            <a:cxnSpLocks/>
          </p:cNvCxnSpPr>
          <p:nvPr/>
        </p:nvCxnSpPr>
        <p:spPr>
          <a:xfrm>
            <a:off x="5544605" y="3262872"/>
            <a:ext cx="1325687" cy="1454427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2E82C16D-6F82-B86E-9BD7-E9772F1C27FF}"/>
              </a:ext>
            </a:extLst>
          </p:cNvPr>
          <p:cNvSpPr txBox="1"/>
          <p:nvPr/>
        </p:nvSpPr>
        <p:spPr>
          <a:xfrm>
            <a:off x="5361993" y="3807849"/>
            <a:ext cx="7633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question</a:t>
            </a:r>
            <a:endParaRPr lang="en-CH" sz="1200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C5662A0-112A-6874-3906-A5D99E324A1D}"/>
              </a:ext>
            </a:extLst>
          </p:cNvPr>
          <p:cNvGrpSpPr/>
          <p:nvPr/>
        </p:nvGrpSpPr>
        <p:grpSpPr>
          <a:xfrm>
            <a:off x="2822563" y="5160545"/>
            <a:ext cx="3736303" cy="315440"/>
            <a:chOff x="2116922" y="3870408"/>
            <a:chExt cx="2802227" cy="236580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63E7DEA4-ACF4-7B2D-43C7-864ED66557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16922" y="4106988"/>
              <a:ext cx="2802227" cy="0"/>
            </a:xfrm>
            <a:prstGeom prst="straightConnector1">
              <a:avLst/>
            </a:prstGeom>
            <a:ln>
              <a:solidFill>
                <a:schemeClr val="accent5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DBCA649-10EA-BED5-C6D5-7ECEBCF93FF4}"/>
                </a:ext>
              </a:extLst>
            </p:cNvPr>
            <p:cNvSpPr txBox="1"/>
            <p:nvPr/>
          </p:nvSpPr>
          <p:spPr>
            <a:xfrm>
              <a:off x="3130197" y="3870408"/>
              <a:ext cx="502782" cy="20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chunks</a:t>
              </a:r>
              <a:endParaRPr lang="en-CH" sz="1200" dirty="0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F26DE763-47D3-C810-DE55-D2AE4C2447BC}"/>
              </a:ext>
            </a:extLst>
          </p:cNvPr>
          <p:cNvSpPr txBox="1"/>
          <p:nvPr/>
        </p:nvSpPr>
        <p:spPr>
          <a:xfrm>
            <a:off x="2854410" y="3836198"/>
            <a:ext cx="6783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answer</a:t>
            </a:r>
            <a:endParaRPr lang="en-CH" sz="1200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4AE2B25-2201-399F-518B-67C5113D4C8D}"/>
              </a:ext>
            </a:extLst>
          </p:cNvPr>
          <p:cNvGrpSpPr/>
          <p:nvPr/>
        </p:nvGrpSpPr>
        <p:grpSpPr>
          <a:xfrm>
            <a:off x="6433375" y="4692663"/>
            <a:ext cx="1907895" cy="2004295"/>
            <a:chOff x="4825030" y="3519497"/>
            <a:chExt cx="1430921" cy="1503221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5FA979B-2C1F-9989-6BC2-27559A57CB47}"/>
                </a:ext>
              </a:extLst>
            </p:cNvPr>
            <p:cNvSpPr txBox="1"/>
            <p:nvPr/>
          </p:nvSpPr>
          <p:spPr>
            <a:xfrm>
              <a:off x="4825030" y="4537970"/>
              <a:ext cx="1430921" cy="4847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Vector DB: </a:t>
              </a:r>
            </a:p>
            <a:p>
              <a:pPr algn="ctr"/>
              <a:r>
                <a:rPr lang="en-US" sz="1200" dirty="0"/>
                <a:t>Searching facts matching</a:t>
              </a:r>
            </a:p>
            <a:p>
              <a:pPr algn="ctr"/>
              <a:r>
                <a:rPr lang="en-US" sz="1200" dirty="0"/>
                <a:t>the question</a:t>
              </a:r>
              <a:endParaRPr lang="en-CH" sz="1200" dirty="0"/>
            </a:p>
          </p:txBody>
        </p: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3AF53EB4-4FC8-C424-2D65-3DEFCDC354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35551" y="3519497"/>
              <a:ext cx="942703" cy="9427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4121F01F-D78B-1EF4-3A02-95284D5DAD00}"/>
              </a:ext>
            </a:extLst>
          </p:cNvPr>
          <p:cNvGrpSpPr/>
          <p:nvPr/>
        </p:nvGrpSpPr>
        <p:grpSpPr>
          <a:xfrm>
            <a:off x="7671962" y="2832335"/>
            <a:ext cx="2797734" cy="1790851"/>
            <a:chOff x="5753970" y="2124251"/>
            <a:chExt cx="2098300" cy="1343138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0BAC6FFC-30B7-B14F-5CBE-E34F8B5C5D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13418" y="2124251"/>
              <a:ext cx="624115" cy="6241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0C43F6A-3879-CFFA-B94E-C360265C238E}"/>
                </a:ext>
              </a:extLst>
            </p:cNvPr>
            <p:cNvSpPr txBox="1"/>
            <p:nvPr/>
          </p:nvSpPr>
          <p:spPr>
            <a:xfrm>
              <a:off x="6555977" y="2748366"/>
              <a:ext cx="1296293" cy="3462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/>
                <a:t>Anonymizer:</a:t>
              </a:r>
            </a:p>
            <a:p>
              <a:pPr algn="ctr"/>
              <a:r>
                <a:rPr lang="en-US" sz="1200" dirty="0"/>
                <a:t>Enforcing Privacy</a:t>
              </a:r>
              <a:endParaRPr lang="en-CH" sz="1200" dirty="0"/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DA6C7126-CA85-9308-E693-F355A26ED0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34687" y="2748366"/>
              <a:ext cx="778731" cy="719023"/>
            </a:xfrm>
            <a:prstGeom prst="straightConnector1">
              <a:avLst/>
            </a:prstGeom>
            <a:ln>
              <a:solidFill>
                <a:schemeClr val="accent5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C147C1E-ED5C-AAEF-06FC-209B35BA148F}"/>
                </a:ext>
              </a:extLst>
            </p:cNvPr>
            <p:cNvSpPr txBox="1"/>
            <p:nvPr/>
          </p:nvSpPr>
          <p:spPr>
            <a:xfrm>
              <a:off x="5753970" y="2867910"/>
              <a:ext cx="502782" cy="20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chunks</a:t>
              </a:r>
              <a:endParaRPr lang="en-CH" sz="1200" dirty="0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97620466-A0B8-9F32-7F71-26C13CB68E08}"/>
              </a:ext>
            </a:extLst>
          </p:cNvPr>
          <p:cNvGrpSpPr/>
          <p:nvPr/>
        </p:nvGrpSpPr>
        <p:grpSpPr>
          <a:xfrm>
            <a:off x="9437637" y="570325"/>
            <a:ext cx="2795430" cy="2242566"/>
            <a:chOff x="7078225" y="374990"/>
            <a:chExt cx="2096572" cy="1681923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6C1818A-C0E6-7A97-86DE-E10A08368164}"/>
                </a:ext>
              </a:extLst>
            </p:cNvPr>
            <p:cNvSpPr txBox="1"/>
            <p:nvPr/>
          </p:nvSpPr>
          <p:spPr>
            <a:xfrm>
              <a:off x="7878504" y="1270552"/>
              <a:ext cx="1296293" cy="3462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/>
                <a:t>Doc Loader:</a:t>
              </a:r>
            </a:p>
            <a:p>
              <a:pPr algn="ctr"/>
              <a:r>
                <a:rPr lang="de-CH" sz="1200" dirty="0"/>
                <a:t>Image2Text</a:t>
              </a:r>
              <a:endParaRPr lang="en-CH" sz="1200" dirty="0"/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BBD6A0EE-59CC-BC40-DA65-7279A3BAF0BB}"/>
                </a:ext>
              </a:extLst>
            </p:cNvPr>
            <p:cNvGrpSpPr/>
            <p:nvPr/>
          </p:nvGrpSpPr>
          <p:grpSpPr>
            <a:xfrm>
              <a:off x="7078225" y="374990"/>
              <a:ext cx="1890128" cy="1681923"/>
              <a:chOff x="7078225" y="374990"/>
              <a:chExt cx="1890128" cy="1681923"/>
            </a:xfrm>
          </p:grpSpPr>
          <p:pic>
            <p:nvPicPr>
              <p:cNvPr id="1032" name="Picture 8">
                <a:extLst>
                  <a:ext uri="{FF2B5EF4-FFF2-40B4-BE49-F238E27FC236}">
                    <a16:creationId xmlns:a16="http://schemas.microsoft.com/office/drawing/2014/main" id="{36296F66-F132-C233-7893-69992DC0380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084949" y="374990"/>
                <a:ext cx="883404" cy="8834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F6577030-9E57-F096-FED3-CCAC0D262E6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215325" y="1337890"/>
                <a:ext cx="778731" cy="719023"/>
              </a:xfrm>
              <a:prstGeom prst="straightConnector1">
                <a:avLst/>
              </a:prstGeom>
              <a:ln>
                <a:solidFill>
                  <a:schemeClr val="accent5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2A4C442-F5BA-E10C-D73B-275462D7AC23}"/>
                  </a:ext>
                </a:extLst>
              </p:cNvPr>
              <p:cNvSpPr txBox="1"/>
              <p:nvPr/>
            </p:nvSpPr>
            <p:spPr>
              <a:xfrm>
                <a:off x="7078225" y="1455218"/>
                <a:ext cx="502782" cy="2077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dirty="0"/>
                  <a:t>chunks</a:t>
                </a:r>
                <a:endParaRPr lang="en-CH" sz="1200" dirty="0"/>
              </a:p>
            </p:txBody>
          </p:sp>
        </p:grp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621705C7-DBE7-DF85-B56D-3442CC742569}"/>
              </a:ext>
            </a:extLst>
          </p:cNvPr>
          <p:cNvSpPr txBox="1"/>
          <p:nvPr/>
        </p:nvSpPr>
        <p:spPr>
          <a:xfrm>
            <a:off x="1836486" y="5160350"/>
            <a:ext cx="1080745" cy="584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CH" sz="1067" dirty="0" err="1"/>
              <a:t>SystemPrompt</a:t>
            </a:r>
            <a:endParaRPr lang="de-CH" sz="1067" dirty="0"/>
          </a:p>
          <a:p>
            <a:pPr algn="ctr"/>
            <a:r>
              <a:rPr lang="de-CH" sz="1067" dirty="0"/>
              <a:t>Question</a:t>
            </a:r>
          </a:p>
          <a:p>
            <a:pPr algn="ctr"/>
            <a:r>
              <a:rPr lang="de-CH" sz="1067" dirty="0"/>
              <a:t>Facts</a:t>
            </a:r>
            <a:endParaRPr lang="en-CH" sz="1067" dirty="0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F794B29E-6D50-F190-9706-925F7EC362A0}"/>
              </a:ext>
            </a:extLst>
          </p:cNvPr>
          <p:cNvGrpSpPr/>
          <p:nvPr/>
        </p:nvGrpSpPr>
        <p:grpSpPr>
          <a:xfrm>
            <a:off x="581516" y="591742"/>
            <a:ext cx="10127075" cy="4609124"/>
            <a:chOff x="436137" y="443811"/>
            <a:chExt cx="7595306" cy="3456838"/>
          </a:xfrm>
        </p:grpSpPr>
        <p:pic>
          <p:nvPicPr>
            <p:cNvPr id="41" name="Picture 12">
              <a:extLst>
                <a:ext uri="{FF2B5EF4-FFF2-40B4-BE49-F238E27FC236}">
                  <a16:creationId xmlns:a16="http://schemas.microsoft.com/office/drawing/2014/main" id="{ECD390FA-CE87-EB97-962F-30E71BE07A2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296" r="28506" b="60381"/>
            <a:stretch/>
          </p:blipFill>
          <p:spPr bwMode="auto">
            <a:xfrm>
              <a:off x="7808222" y="443811"/>
              <a:ext cx="223221" cy="195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" name="Picture 12">
              <a:extLst>
                <a:ext uri="{FF2B5EF4-FFF2-40B4-BE49-F238E27FC236}">
                  <a16:creationId xmlns:a16="http://schemas.microsoft.com/office/drawing/2014/main" id="{ED98BBD2-FEE7-D78C-82AF-14873C218FC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296" r="28506" b="60381"/>
            <a:stretch/>
          </p:blipFill>
          <p:spPr bwMode="auto">
            <a:xfrm>
              <a:off x="4865740" y="3704978"/>
              <a:ext cx="223221" cy="195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3" name="Picture 12">
              <a:extLst>
                <a:ext uri="{FF2B5EF4-FFF2-40B4-BE49-F238E27FC236}">
                  <a16:creationId xmlns:a16="http://schemas.microsoft.com/office/drawing/2014/main" id="{F4FBE39A-91A6-7E42-E4F9-D66F323288D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296" r="28506" b="60381"/>
            <a:stretch/>
          </p:blipFill>
          <p:spPr bwMode="auto">
            <a:xfrm>
              <a:off x="436137" y="3133888"/>
              <a:ext cx="223221" cy="195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4" name="Picture 12">
              <a:extLst>
                <a:ext uri="{FF2B5EF4-FFF2-40B4-BE49-F238E27FC236}">
                  <a16:creationId xmlns:a16="http://schemas.microsoft.com/office/drawing/2014/main" id="{31471FBA-E494-9F2A-562F-56214B8B94B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296" r="28506" b="60381"/>
            <a:stretch/>
          </p:blipFill>
          <p:spPr bwMode="auto">
            <a:xfrm>
              <a:off x="6498837" y="2083206"/>
              <a:ext cx="223221" cy="195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9725996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1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2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328;p56">
            <a:extLst>
              <a:ext uri="{FF2B5EF4-FFF2-40B4-BE49-F238E27FC236}">
                <a16:creationId xmlns:a16="http://schemas.microsoft.com/office/drawing/2014/main" id="{C508FFDE-BE18-51F1-3AB9-7E35AB2F680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" dirty="0"/>
              <a:t>Evaluation on text results</a:t>
            </a:r>
            <a:endParaRPr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0B1F4B2-4719-96AB-1772-86FE00A62DD0}"/>
              </a:ext>
            </a:extLst>
          </p:cNvPr>
          <p:cNvCxnSpPr/>
          <p:nvPr/>
        </p:nvCxnSpPr>
        <p:spPr>
          <a:xfrm flipV="1">
            <a:off x="2192273" y="3183358"/>
            <a:ext cx="1404731" cy="1205948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16CA2C0-406D-8CF1-EBBB-9E6135E7DA46}"/>
              </a:ext>
            </a:extLst>
          </p:cNvPr>
          <p:cNvSpPr txBox="1"/>
          <p:nvPr/>
        </p:nvSpPr>
        <p:spPr>
          <a:xfrm>
            <a:off x="81885" y="5896740"/>
            <a:ext cx="17022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err="1"/>
              <a:t>Llm</a:t>
            </a:r>
            <a:r>
              <a:rPr lang="en-US" sz="1200" dirty="0"/>
              <a:t>: </a:t>
            </a:r>
          </a:p>
          <a:p>
            <a:pPr algn="ctr"/>
            <a:r>
              <a:rPr lang="en-US" sz="1200" dirty="0"/>
              <a:t>Generating an Answer</a:t>
            </a:r>
            <a:endParaRPr lang="en-CH" sz="1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3AB3E31-1515-6867-C9EB-3AE9F32ACA54}"/>
              </a:ext>
            </a:extLst>
          </p:cNvPr>
          <p:cNvSpPr txBox="1"/>
          <p:nvPr/>
        </p:nvSpPr>
        <p:spPr>
          <a:xfrm>
            <a:off x="3746062" y="1126290"/>
            <a:ext cx="14302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User:</a:t>
            </a:r>
          </a:p>
          <a:p>
            <a:pPr algn="ctr"/>
            <a:r>
              <a:rPr lang="en-US" sz="1200" dirty="0"/>
              <a:t>Asking a Question</a:t>
            </a:r>
            <a:endParaRPr lang="en-CH" sz="1200" dirty="0"/>
          </a:p>
        </p:txBody>
      </p:sp>
      <p:pic>
        <p:nvPicPr>
          <p:cNvPr id="16" name="Picture 10">
            <a:extLst>
              <a:ext uri="{FF2B5EF4-FFF2-40B4-BE49-F238E27FC236}">
                <a16:creationId xmlns:a16="http://schemas.microsoft.com/office/drawing/2014/main" id="{B1F37CDB-75EC-3AC3-47F1-614CBE903B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620" y="4299354"/>
            <a:ext cx="1476549" cy="1476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A9C52E37-0D62-5201-F8DF-B0AEFDCB92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4767" y="1703776"/>
            <a:ext cx="1272792" cy="1272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83249B0-99B1-49C5-9ED9-A873F83E87A2}"/>
              </a:ext>
            </a:extLst>
          </p:cNvPr>
          <p:cNvSpPr txBox="1"/>
          <p:nvPr/>
        </p:nvSpPr>
        <p:spPr>
          <a:xfrm>
            <a:off x="2854410" y="3836198"/>
            <a:ext cx="6783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answer</a:t>
            </a:r>
            <a:endParaRPr lang="en-CH" sz="1200" dirty="0"/>
          </a:p>
        </p:txBody>
      </p:sp>
      <p:pic>
        <p:nvPicPr>
          <p:cNvPr id="23" name="Picture 12">
            <a:extLst>
              <a:ext uri="{FF2B5EF4-FFF2-40B4-BE49-F238E27FC236}">
                <a16:creationId xmlns:a16="http://schemas.microsoft.com/office/drawing/2014/main" id="{D2953847-7C2D-D2F2-9E53-6BDBB040EE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96" r="28506" b="60381"/>
          <a:stretch/>
        </p:blipFill>
        <p:spPr bwMode="auto">
          <a:xfrm>
            <a:off x="581517" y="4178518"/>
            <a:ext cx="297628" cy="260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BBB515F9-F37D-F4D4-A6E3-8CA8626CA43A}"/>
              </a:ext>
            </a:extLst>
          </p:cNvPr>
          <p:cNvSpPr txBox="1"/>
          <p:nvPr/>
        </p:nvSpPr>
        <p:spPr>
          <a:xfrm>
            <a:off x="5676734" y="2605804"/>
            <a:ext cx="556548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Text </a:t>
            </a:r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Answer</a:t>
            </a:r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		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e-CH" sz="1600" dirty="0"/>
              <a:t>Pluvia </a:t>
            </a:r>
            <a:r>
              <a:rPr lang="de-CH" sz="1600" dirty="0" err="1"/>
              <a:t>is</a:t>
            </a:r>
            <a:r>
              <a:rPr lang="de-CH" sz="1600" dirty="0"/>
              <a:t> a </a:t>
            </a:r>
            <a:r>
              <a:rPr lang="en-US" sz="1600" dirty="0" err="1"/>
              <a:t>latin</a:t>
            </a:r>
            <a:r>
              <a:rPr lang="en-US" sz="1600" dirty="0"/>
              <a:t> word meaning rainfall.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The </a:t>
            </a:r>
            <a:r>
              <a:rPr lang="en-US" sz="1600" dirty="0" err="1"/>
              <a:t>latin</a:t>
            </a:r>
            <a:r>
              <a:rPr lang="en-US" sz="1600" dirty="0"/>
              <a:t> word for rainfall</a:t>
            </a:r>
          </a:p>
          <a:p>
            <a:endParaRPr lang="de-CH" sz="2400" dirty="0">
              <a:solidFill>
                <a:schemeClr val="accent5"/>
              </a:solidFill>
              <a:latin typeface="Source Sans Pro" panose="020B0503030403020204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43C688-0F22-0D5C-0046-AECAAD8694F5}"/>
              </a:ext>
            </a:extLst>
          </p:cNvPr>
          <p:cNvSpPr txBox="1"/>
          <p:nvPr/>
        </p:nvSpPr>
        <p:spPr>
          <a:xfrm>
            <a:off x="5676734" y="3739359"/>
            <a:ext cx="556548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=&gt; </a:t>
            </a:r>
            <a:r>
              <a:rPr lang="de-CH" sz="2400" dirty="0" err="1">
                <a:solidFill>
                  <a:schemeClr val="tx2"/>
                </a:solidFill>
                <a:highlight>
                  <a:srgbClr val="808080"/>
                </a:highlight>
                <a:latin typeface="Source Sans Pro" panose="020B0503030403020204"/>
              </a:rPr>
              <a:t>equality</a:t>
            </a:r>
            <a:r>
              <a:rPr lang="de-CH" sz="2400" dirty="0">
                <a:solidFill>
                  <a:schemeClr val="tx2"/>
                </a:solidFill>
                <a:highlight>
                  <a:srgbClr val="808080"/>
                </a:highlight>
                <a:latin typeface="Source Sans Pro" panose="020B0503030403020204"/>
              </a:rPr>
              <a:t> not an </a:t>
            </a:r>
            <a:r>
              <a:rPr lang="de-CH" sz="2400" dirty="0" err="1">
                <a:solidFill>
                  <a:schemeClr val="tx2"/>
                </a:solidFill>
                <a:highlight>
                  <a:srgbClr val="808080"/>
                </a:highlight>
                <a:latin typeface="Source Sans Pro" panose="020B0503030403020204"/>
              </a:rPr>
              <a:t>option</a:t>
            </a:r>
            <a:endParaRPr lang="de-CH" sz="2400" dirty="0">
              <a:solidFill>
                <a:schemeClr val="tx2"/>
              </a:solidFill>
              <a:highlight>
                <a:srgbClr val="808080"/>
              </a:highlight>
              <a:latin typeface="Source Sans Pro" panose="020B0503030403020204"/>
            </a:endParaRPr>
          </a:p>
          <a:p>
            <a:endParaRPr lang="de-CH" sz="2400" dirty="0">
              <a:solidFill>
                <a:schemeClr val="accent5"/>
              </a:solidFill>
              <a:latin typeface="Source Sans Pro" panose="020B0503030403020204"/>
            </a:endParaRPr>
          </a:p>
          <a:p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Categorical</a:t>
            </a:r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 </a:t>
            </a:r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Answer</a:t>
            </a:r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	</a:t>
            </a:r>
          </a:p>
          <a:p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=&gt; </a:t>
            </a:r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equality</a:t>
            </a:r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 an </a:t>
            </a:r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option</a:t>
            </a:r>
            <a:endParaRPr lang="de-CH" sz="2400" dirty="0">
              <a:solidFill>
                <a:schemeClr val="accent5"/>
              </a:solidFill>
              <a:latin typeface="Source Sans Pro" panose="020B0503030403020204"/>
            </a:endParaRPr>
          </a:p>
          <a:p>
            <a:endParaRPr lang="de-CH" sz="2400" dirty="0">
              <a:solidFill>
                <a:schemeClr val="accent5"/>
              </a:solidFill>
              <a:latin typeface="Source Sans Pro" panose="020B0503030403020204"/>
            </a:endParaRPr>
          </a:p>
        </p:txBody>
      </p:sp>
    </p:spTree>
    <p:extLst>
      <p:ext uri="{BB962C8B-B14F-4D97-AF65-F5344CB8AC3E}">
        <p14:creationId xmlns:p14="http://schemas.microsoft.com/office/powerpoint/2010/main" val="32345835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7AE0215-2330-3A51-66BB-31D487159D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3131" y="2794967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328;p56">
            <a:extLst>
              <a:ext uri="{FF2B5EF4-FFF2-40B4-BE49-F238E27FC236}">
                <a16:creationId xmlns:a16="http://schemas.microsoft.com/office/drawing/2014/main" id="{C508FFDE-BE18-51F1-3AB9-7E35AB2F680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" dirty="0"/>
              <a:t>Evaluation on text results</a:t>
            </a:r>
            <a:endParaRPr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7D27BE-4AF4-7CD8-A80E-E9F696E7B27F}"/>
              </a:ext>
            </a:extLst>
          </p:cNvPr>
          <p:cNvSpPr txBox="1"/>
          <p:nvPr/>
        </p:nvSpPr>
        <p:spPr>
          <a:xfrm>
            <a:off x="8191379" y="986116"/>
            <a:ext cx="3616696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Evaluation </a:t>
            </a:r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Criteria</a:t>
            </a:r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: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Length</a:t>
            </a:r>
            <a:endParaRPr lang="de-CH" sz="2400" dirty="0">
              <a:solidFill>
                <a:schemeClr val="accent5"/>
              </a:solidFill>
              <a:latin typeface="Source Sans Pro" panose="020B0503030403020204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Correct</a:t>
            </a:r>
            <a:endParaRPr lang="de-CH" sz="2400" dirty="0">
              <a:solidFill>
                <a:schemeClr val="accent5"/>
              </a:solidFill>
              <a:latin typeface="Source Sans Pro" panose="020B0503030403020204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Complete</a:t>
            </a:r>
            <a:endParaRPr lang="de-CH" sz="2400" dirty="0">
              <a:solidFill>
                <a:schemeClr val="accent5"/>
              </a:solidFill>
              <a:latin typeface="Source Sans Pro" panose="020B0503030403020204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Concise</a:t>
            </a:r>
            <a:endParaRPr lang="de-CH" sz="2400" dirty="0">
              <a:solidFill>
                <a:schemeClr val="accent5"/>
              </a:solidFill>
              <a:latin typeface="Source Sans Pro" panose="020B0503030403020204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Relevant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Contradiction</a:t>
            </a:r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 </a:t>
            </a:r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free</a:t>
            </a:r>
            <a:endParaRPr lang="de-CH" sz="2400" dirty="0">
              <a:solidFill>
                <a:schemeClr val="accent5"/>
              </a:solidFill>
              <a:latin typeface="Source Sans Pro" panose="020B0503030403020204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Language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Style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…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Generation </a:t>
            </a:r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successful</a:t>
            </a:r>
            <a:endParaRPr lang="de-CH" sz="2400" dirty="0">
              <a:solidFill>
                <a:schemeClr val="accent5"/>
              </a:solidFill>
              <a:latin typeface="Source Sans Pro" panose="020B050303040302020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81B586-E703-C78F-D47A-D60AE676F0C7}"/>
              </a:ext>
            </a:extLst>
          </p:cNvPr>
          <p:cNvSpPr txBox="1"/>
          <p:nvPr/>
        </p:nvSpPr>
        <p:spPr>
          <a:xfrm>
            <a:off x="4304986" y="4178518"/>
            <a:ext cx="1415772" cy="461665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none" rtlCol="0">
            <a:spAutoFit/>
          </a:bodyPr>
          <a:lstStyle/>
          <a:p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Statistics</a:t>
            </a:r>
            <a:endParaRPr lang="en-CH" sz="2400" dirty="0">
              <a:solidFill>
                <a:schemeClr val="accent5"/>
              </a:solidFill>
              <a:latin typeface="Source Sans Pro" panose="020B0503030403020204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E72859-2A74-AF50-EDD9-A7EF7973DD74}"/>
              </a:ext>
            </a:extLst>
          </p:cNvPr>
          <p:cNvSpPr txBox="1"/>
          <p:nvPr/>
        </p:nvSpPr>
        <p:spPr>
          <a:xfrm>
            <a:off x="5448264" y="4934687"/>
            <a:ext cx="2254784" cy="461665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none" rtlCol="0">
            <a:spAutoFit/>
          </a:bodyPr>
          <a:lstStyle/>
          <a:p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Ground Truth ?</a:t>
            </a:r>
            <a:endParaRPr lang="en-CH" sz="2400" dirty="0">
              <a:solidFill>
                <a:schemeClr val="accent5"/>
              </a:solidFill>
              <a:latin typeface="Source Sans Pro" panose="020B0503030403020204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4B578E-1B9D-277B-9F6B-AF5A90CB0508}"/>
              </a:ext>
            </a:extLst>
          </p:cNvPr>
          <p:cNvSpPr txBox="1"/>
          <p:nvPr/>
        </p:nvSpPr>
        <p:spPr>
          <a:xfrm>
            <a:off x="3746062" y="5665907"/>
            <a:ext cx="1863011" cy="461665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none" rtlCol="0">
            <a:spAutoFit/>
          </a:bodyPr>
          <a:lstStyle/>
          <a:p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Human </a:t>
            </a:r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Eval</a:t>
            </a:r>
            <a:endParaRPr lang="en-CH" sz="2400" dirty="0">
              <a:solidFill>
                <a:schemeClr val="accent5"/>
              </a:solidFill>
              <a:latin typeface="Source Sans Pro" panose="020B0503030403020204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0B1F4B2-4719-96AB-1772-86FE00A62DD0}"/>
              </a:ext>
            </a:extLst>
          </p:cNvPr>
          <p:cNvCxnSpPr/>
          <p:nvPr/>
        </p:nvCxnSpPr>
        <p:spPr>
          <a:xfrm flipV="1">
            <a:off x="2192273" y="3183358"/>
            <a:ext cx="1404731" cy="1205948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16CA2C0-406D-8CF1-EBBB-9E6135E7DA46}"/>
              </a:ext>
            </a:extLst>
          </p:cNvPr>
          <p:cNvSpPr txBox="1"/>
          <p:nvPr/>
        </p:nvSpPr>
        <p:spPr>
          <a:xfrm>
            <a:off x="81885" y="5896740"/>
            <a:ext cx="17022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err="1"/>
              <a:t>Llm</a:t>
            </a:r>
            <a:r>
              <a:rPr lang="en-US" sz="1200" dirty="0"/>
              <a:t>: </a:t>
            </a:r>
          </a:p>
          <a:p>
            <a:pPr algn="ctr"/>
            <a:r>
              <a:rPr lang="en-US" sz="1200" dirty="0"/>
              <a:t>Generating an Answer</a:t>
            </a:r>
            <a:endParaRPr lang="en-CH" sz="1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3AB3E31-1515-6867-C9EB-3AE9F32ACA54}"/>
              </a:ext>
            </a:extLst>
          </p:cNvPr>
          <p:cNvSpPr txBox="1"/>
          <p:nvPr/>
        </p:nvSpPr>
        <p:spPr>
          <a:xfrm>
            <a:off x="3746062" y="1126290"/>
            <a:ext cx="14302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User:</a:t>
            </a:r>
          </a:p>
          <a:p>
            <a:pPr algn="ctr"/>
            <a:r>
              <a:rPr lang="en-US" sz="1200" dirty="0"/>
              <a:t>Asking a Question</a:t>
            </a:r>
            <a:endParaRPr lang="en-CH" sz="1200" dirty="0"/>
          </a:p>
        </p:txBody>
      </p:sp>
      <p:pic>
        <p:nvPicPr>
          <p:cNvPr id="16" name="Picture 10">
            <a:extLst>
              <a:ext uri="{FF2B5EF4-FFF2-40B4-BE49-F238E27FC236}">
                <a16:creationId xmlns:a16="http://schemas.microsoft.com/office/drawing/2014/main" id="{B1F37CDB-75EC-3AC3-47F1-614CBE903B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620" y="4299354"/>
            <a:ext cx="1476549" cy="1476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A9C52E37-0D62-5201-F8DF-B0AEFDCB92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4767" y="1703776"/>
            <a:ext cx="1272792" cy="1272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83249B0-99B1-49C5-9ED9-A873F83E87A2}"/>
              </a:ext>
            </a:extLst>
          </p:cNvPr>
          <p:cNvSpPr txBox="1"/>
          <p:nvPr/>
        </p:nvSpPr>
        <p:spPr>
          <a:xfrm>
            <a:off x="2854410" y="3836198"/>
            <a:ext cx="6783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answer</a:t>
            </a:r>
            <a:endParaRPr lang="en-CH" sz="1200" dirty="0"/>
          </a:p>
        </p:txBody>
      </p:sp>
      <p:pic>
        <p:nvPicPr>
          <p:cNvPr id="23" name="Picture 12">
            <a:extLst>
              <a:ext uri="{FF2B5EF4-FFF2-40B4-BE49-F238E27FC236}">
                <a16:creationId xmlns:a16="http://schemas.microsoft.com/office/drawing/2014/main" id="{D2953847-7C2D-D2F2-9E53-6BDBB040EE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96" r="28506" b="60381"/>
          <a:stretch/>
        </p:blipFill>
        <p:spPr bwMode="auto">
          <a:xfrm>
            <a:off x="581517" y="4178518"/>
            <a:ext cx="297628" cy="260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5037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4" grpId="0" animBg="1"/>
      <p:bldP spid="7" grpId="0" animBg="1"/>
      <p:bldP spid="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9"/>
          <p:cNvSpPr txBox="1">
            <a:spLocks noGrp="1"/>
          </p:cNvSpPr>
          <p:nvPr>
            <p:ph type="title"/>
          </p:nvPr>
        </p:nvSpPr>
        <p:spPr>
          <a:xfrm>
            <a:off x="557530" y="313320"/>
            <a:ext cx="9056195" cy="520001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dirty="0"/>
              <a:t>Why self hosting an LLM?</a:t>
            </a:r>
            <a:endParaRPr dirty="0"/>
          </a:p>
        </p:txBody>
      </p:sp>
      <p:sp>
        <p:nvSpPr>
          <p:cNvPr id="94" name="Google Shape;94;p19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buNone/>
            </a:pPr>
            <a:r>
              <a:rPr lang="en" sz="2667" b="1" dirty="0"/>
              <a:t>You might want control over</a:t>
            </a:r>
            <a:endParaRPr sz="2667" b="1" dirty="0"/>
          </a:p>
          <a:p>
            <a:pPr indent="-474121">
              <a:buSzPts val="2000"/>
              <a:buAutoNum type="arabicPeriod"/>
            </a:pPr>
            <a:r>
              <a:rPr lang="en" sz="2667" dirty="0"/>
              <a:t>Privacy / data protection</a:t>
            </a:r>
            <a:endParaRPr sz="2667" dirty="0"/>
          </a:p>
          <a:p>
            <a:pPr indent="-474121">
              <a:buSzPts val="2000"/>
              <a:buAutoNum type="arabicPeriod"/>
            </a:pPr>
            <a:r>
              <a:rPr lang="en" sz="2667" dirty="0"/>
              <a:t>Availability and Scaling</a:t>
            </a:r>
            <a:endParaRPr sz="2667" dirty="0"/>
          </a:p>
          <a:p>
            <a:pPr indent="-474121">
              <a:buSzPts val="2000"/>
              <a:buAutoNum type="arabicPeriod"/>
            </a:pPr>
            <a:r>
              <a:rPr lang="en" sz="2667" dirty="0"/>
              <a:t>Latency</a:t>
            </a:r>
            <a:endParaRPr sz="2667" dirty="0"/>
          </a:p>
          <a:p>
            <a:pPr indent="-474121">
              <a:buSzPts val="2000"/>
              <a:buAutoNum type="arabicPeriod"/>
            </a:pPr>
            <a:r>
              <a:rPr lang="en" sz="2667" dirty="0"/>
              <a:t>Limitations</a:t>
            </a:r>
            <a:endParaRPr sz="2667" dirty="0"/>
          </a:p>
          <a:p>
            <a:pPr indent="-474121">
              <a:buSzPts val="2000"/>
              <a:buAutoNum type="arabicPeriod"/>
            </a:pPr>
            <a:r>
              <a:rPr lang="en" sz="2667" dirty="0"/>
              <a:t>Cost of operation</a:t>
            </a:r>
            <a:endParaRPr sz="2667" dirty="0"/>
          </a:p>
          <a:p>
            <a:pPr indent="-474121">
              <a:buSzPts val="2000"/>
              <a:buAutoNum type="arabicPeriod"/>
            </a:pPr>
            <a:r>
              <a:rPr lang="en" sz="2667" dirty="0"/>
              <a:t>Ecological footprint</a:t>
            </a:r>
            <a:endParaRPr sz="2667" dirty="0"/>
          </a:p>
          <a:p>
            <a:pPr indent="-474121">
              <a:buSzPts val="2000"/>
              <a:buAutoNum type="arabicPeriod"/>
            </a:pPr>
            <a:r>
              <a:rPr lang="en" sz="2667" dirty="0"/>
              <a:t>Stability</a:t>
            </a:r>
            <a:endParaRPr sz="36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328;p56">
            <a:extLst>
              <a:ext uri="{FF2B5EF4-FFF2-40B4-BE49-F238E27FC236}">
                <a16:creationId xmlns:a16="http://schemas.microsoft.com/office/drawing/2014/main" id="{C508FFDE-BE18-51F1-3AB9-7E35AB2F680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" dirty="0"/>
              <a:t>Evaluation on text results</a:t>
            </a:r>
            <a:endParaRPr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4060C78-FA25-F16F-2002-28D1968BF2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9956" y="2824684"/>
            <a:ext cx="884683" cy="884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5412064-6C00-3CE8-24FD-796951425C4E}"/>
              </a:ext>
            </a:extLst>
          </p:cNvPr>
          <p:cNvSpPr txBox="1"/>
          <p:nvPr/>
        </p:nvSpPr>
        <p:spPr>
          <a:xfrm>
            <a:off x="478439" y="2148038"/>
            <a:ext cx="2375971" cy="461665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none" rtlCol="0">
            <a:spAutoFit/>
          </a:bodyPr>
          <a:lstStyle/>
          <a:p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LLM </a:t>
            </a:r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as</a:t>
            </a:r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 a Judge</a:t>
            </a:r>
            <a:endParaRPr lang="en-CH" sz="2400" dirty="0">
              <a:solidFill>
                <a:schemeClr val="accent5"/>
              </a:solidFill>
              <a:latin typeface="Source Sans Pro" panose="020B0503030403020204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0B1F4B2-4719-96AB-1772-86FE00A62DD0}"/>
              </a:ext>
            </a:extLst>
          </p:cNvPr>
          <p:cNvCxnSpPr/>
          <p:nvPr/>
        </p:nvCxnSpPr>
        <p:spPr>
          <a:xfrm flipV="1">
            <a:off x="2192273" y="3183358"/>
            <a:ext cx="1404731" cy="120594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16CA2C0-406D-8CF1-EBBB-9E6135E7DA46}"/>
              </a:ext>
            </a:extLst>
          </p:cNvPr>
          <p:cNvSpPr txBox="1"/>
          <p:nvPr/>
        </p:nvSpPr>
        <p:spPr>
          <a:xfrm>
            <a:off x="120357" y="5896740"/>
            <a:ext cx="16253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err="1"/>
              <a:t>Llm</a:t>
            </a:r>
            <a:r>
              <a:rPr lang="en-US" sz="1200" dirty="0"/>
              <a:t>: </a:t>
            </a:r>
          </a:p>
          <a:p>
            <a:pPr algn="ctr"/>
            <a:r>
              <a:rPr lang="en-US" sz="1200" dirty="0"/>
              <a:t>Generating an </a:t>
            </a:r>
            <a:r>
              <a:rPr lang="en-US" sz="1200" dirty="0" err="1"/>
              <a:t>Anwer</a:t>
            </a:r>
            <a:endParaRPr lang="en-CH" sz="1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3AB3E31-1515-6867-C9EB-3AE9F32ACA54}"/>
              </a:ext>
            </a:extLst>
          </p:cNvPr>
          <p:cNvSpPr txBox="1"/>
          <p:nvPr/>
        </p:nvSpPr>
        <p:spPr>
          <a:xfrm>
            <a:off x="3746062" y="1126290"/>
            <a:ext cx="14302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User:</a:t>
            </a:r>
          </a:p>
          <a:p>
            <a:pPr algn="ctr"/>
            <a:r>
              <a:rPr lang="en-US" sz="1200" dirty="0"/>
              <a:t>Asking a Question</a:t>
            </a:r>
            <a:endParaRPr lang="en-CH" sz="1200" dirty="0"/>
          </a:p>
        </p:txBody>
      </p:sp>
      <p:pic>
        <p:nvPicPr>
          <p:cNvPr id="16" name="Picture 10">
            <a:extLst>
              <a:ext uri="{FF2B5EF4-FFF2-40B4-BE49-F238E27FC236}">
                <a16:creationId xmlns:a16="http://schemas.microsoft.com/office/drawing/2014/main" id="{B1F37CDB-75EC-3AC3-47F1-614CBE903B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620" y="4299354"/>
            <a:ext cx="1476549" cy="1476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A9C52E37-0D62-5201-F8DF-B0AEFDCB92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4767" y="1703776"/>
            <a:ext cx="1272792" cy="1272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83249B0-99B1-49C5-9ED9-A873F83E87A2}"/>
              </a:ext>
            </a:extLst>
          </p:cNvPr>
          <p:cNvSpPr txBox="1"/>
          <p:nvPr/>
        </p:nvSpPr>
        <p:spPr>
          <a:xfrm>
            <a:off x="2854410" y="3836198"/>
            <a:ext cx="6783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answer</a:t>
            </a:r>
            <a:endParaRPr lang="en-CH" sz="1200" dirty="0"/>
          </a:p>
        </p:txBody>
      </p:sp>
      <p:pic>
        <p:nvPicPr>
          <p:cNvPr id="23" name="Picture 12">
            <a:extLst>
              <a:ext uri="{FF2B5EF4-FFF2-40B4-BE49-F238E27FC236}">
                <a16:creationId xmlns:a16="http://schemas.microsoft.com/office/drawing/2014/main" id="{D2953847-7C2D-D2F2-9E53-6BDBB040EE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96" r="28506" b="60381"/>
          <a:stretch/>
        </p:blipFill>
        <p:spPr bwMode="auto">
          <a:xfrm>
            <a:off x="581517" y="4178518"/>
            <a:ext cx="297628" cy="260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E3ADD5F-DACD-1AEA-30DA-D43566190901}"/>
              </a:ext>
            </a:extLst>
          </p:cNvPr>
          <p:cNvSpPr txBox="1"/>
          <p:nvPr/>
        </p:nvSpPr>
        <p:spPr>
          <a:xfrm>
            <a:off x="8191379" y="986116"/>
            <a:ext cx="3616696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Evaluation </a:t>
            </a:r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Criteria</a:t>
            </a:r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: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Length</a:t>
            </a:r>
            <a:endParaRPr lang="de-CH" sz="2400" dirty="0">
              <a:solidFill>
                <a:schemeClr val="accent5"/>
              </a:solidFill>
              <a:latin typeface="Source Sans Pro" panose="020B0503030403020204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Correct</a:t>
            </a:r>
            <a:endParaRPr lang="de-CH" sz="2400" dirty="0">
              <a:solidFill>
                <a:schemeClr val="accent5"/>
              </a:solidFill>
              <a:latin typeface="Source Sans Pro" panose="020B0503030403020204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Complete</a:t>
            </a:r>
            <a:endParaRPr lang="de-CH" sz="2400" dirty="0">
              <a:solidFill>
                <a:schemeClr val="accent5"/>
              </a:solidFill>
              <a:latin typeface="Source Sans Pro" panose="020B0503030403020204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Concise</a:t>
            </a:r>
            <a:endParaRPr lang="de-CH" sz="2400" dirty="0">
              <a:solidFill>
                <a:schemeClr val="accent5"/>
              </a:solidFill>
              <a:latin typeface="Source Sans Pro" panose="020B0503030403020204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Relevant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Contradiction</a:t>
            </a:r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 </a:t>
            </a:r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free</a:t>
            </a:r>
            <a:endParaRPr lang="de-CH" sz="2400" dirty="0">
              <a:solidFill>
                <a:schemeClr val="accent5"/>
              </a:solidFill>
              <a:latin typeface="Source Sans Pro" panose="020B0503030403020204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Language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Style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…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Generation </a:t>
            </a:r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successful</a:t>
            </a:r>
            <a:endParaRPr lang="de-CH" sz="2400" dirty="0">
              <a:solidFill>
                <a:schemeClr val="accent5"/>
              </a:solidFill>
              <a:latin typeface="Source Sans Pro" panose="020B0503030403020204"/>
            </a:endParaRPr>
          </a:p>
          <a:p>
            <a:endParaRPr lang="de-CH" sz="2400" dirty="0">
              <a:solidFill>
                <a:schemeClr val="accent5"/>
              </a:solidFill>
              <a:latin typeface="Source Sans Pro" panose="020B0503030403020204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endParaRPr lang="de-CH" sz="2400" dirty="0">
              <a:solidFill>
                <a:schemeClr val="accent5"/>
              </a:solidFill>
              <a:latin typeface="Source Sans Pro" panose="020B0503030403020204"/>
            </a:endParaRPr>
          </a:p>
          <a:p>
            <a:endParaRPr lang="en-CH" sz="2400" dirty="0">
              <a:solidFill>
                <a:schemeClr val="accent5"/>
              </a:solidFill>
              <a:latin typeface="Source Sans Pro" panose="020B0503030403020204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346E0A-1010-B360-C82E-F57E56E43532}"/>
              </a:ext>
            </a:extLst>
          </p:cNvPr>
          <p:cNvSpPr txBox="1"/>
          <p:nvPr/>
        </p:nvSpPr>
        <p:spPr>
          <a:xfrm>
            <a:off x="4304986" y="4178518"/>
            <a:ext cx="1415772" cy="461665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none" rtlCol="0">
            <a:spAutoFit/>
          </a:bodyPr>
          <a:lstStyle/>
          <a:p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Statistics</a:t>
            </a:r>
            <a:endParaRPr lang="en-CH" sz="2400" dirty="0">
              <a:solidFill>
                <a:schemeClr val="accent5"/>
              </a:solidFill>
              <a:latin typeface="Source Sans Pro" panose="020B0503030403020204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0560F2-7667-2F47-B392-1296DF44BDDB}"/>
              </a:ext>
            </a:extLst>
          </p:cNvPr>
          <p:cNvSpPr txBox="1"/>
          <p:nvPr/>
        </p:nvSpPr>
        <p:spPr>
          <a:xfrm>
            <a:off x="5448264" y="4934687"/>
            <a:ext cx="2254784" cy="461665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none" rtlCol="0">
            <a:spAutoFit/>
          </a:bodyPr>
          <a:lstStyle/>
          <a:p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Ground Truth ?</a:t>
            </a:r>
            <a:endParaRPr lang="en-CH" sz="2400" dirty="0">
              <a:solidFill>
                <a:schemeClr val="accent5"/>
              </a:solidFill>
              <a:latin typeface="Source Sans Pro" panose="020B0503030403020204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38E43F-A026-823D-C76C-008FD869B058}"/>
              </a:ext>
            </a:extLst>
          </p:cNvPr>
          <p:cNvSpPr txBox="1"/>
          <p:nvPr/>
        </p:nvSpPr>
        <p:spPr>
          <a:xfrm>
            <a:off x="3746062" y="5665907"/>
            <a:ext cx="1863011" cy="461665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none" rtlCol="0">
            <a:spAutoFit/>
          </a:bodyPr>
          <a:lstStyle/>
          <a:p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Human </a:t>
            </a:r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Eval</a:t>
            </a:r>
            <a:endParaRPr lang="en-CH" sz="2400" dirty="0">
              <a:solidFill>
                <a:schemeClr val="accent5"/>
              </a:solidFill>
              <a:latin typeface="Source Sans Pro" panose="020B0503030403020204"/>
            </a:endParaRPr>
          </a:p>
        </p:txBody>
      </p:sp>
    </p:spTree>
    <p:extLst>
      <p:ext uri="{BB962C8B-B14F-4D97-AF65-F5344CB8AC3E}">
        <p14:creationId xmlns:p14="http://schemas.microsoft.com/office/powerpoint/2010/main" val="30488987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2A995-349B-4D18-F733-ABA0D7409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/>
              <a:t>LLM </a:t>
            </a:r>
            <a:r>
              <a:rPr lang="de-CH" dirty="0" err="1"/>
              <a:t>as</a:t>
            </a:r>
            <a:r>
              <a:rPr lang="de-CH" dirty="0"/>
              <a:t> a </a:t>
            </a:r>
            <a:r>
              <a:rPr lang="de-CH" dirty="0" err="1"/>
              <a:t>judge</a:t>
            </a:r>
            <a:r>
              <a:rPr lang="de-CH" dirty="0"/>
              <a:t>: </a:t>
            </a:r>
            <a:r>
              <a:rPr lang="de-CH" dirty="0" err="1"/>
              <a:t>Idea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5E888A-38B9-9F04-A8A7-0FF6CE2724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1658495"/>
            <a:ext cx="11360800" cy="1231410"/>
          </a:xfrm>
        </p:spPr>
        <p:txBody>
          <a:bodyPr>
            <a:normAutofit lnSpcReduction="10000"/>
          </a:bodyPr>
          <a:lstStyle/>
          <a:p>
            <a:pPr marL="152396" indent="0">
              <a:buNone/>
            </a:pPr>
            <a:r>
              <a:rPr lang="de-CH" dirty="0"/>
              <a:t>Generation</a:t>
            </a:r>
          </a:p>
          <a:p>
            <a:r>
              <a:rPr lang="de-CH" dirty="0" err="1"/>
              <a:t>Llm</a:t>
            </a:r>
            <a:r>
              <a:rPr lang="de-CH" dirty="0"/>
              <a:t> Input	:	</a:t>
            </a:r>
            <a:r>
              <a:rPr lang="en-US" sz="1598" dirty="0">
                <a:latin typeface="Arial"/>
              </a:rPr>
              <a:t>“Why do you dislike writing texts ?”</a:t>
            </a:r>
            <a:endParaRPr lang="de-CH" sz="1598" dirty="0">
              <a:latin typeface="Arial"/>
            </a:endParaRPr>
          </a:p>
          <a:p>
            <a:r>
              <a:rPr lang="de-CH" dirty="0" err="1"/>
              <a:t>Llm</a:t>
            </a:r>
            <a:r>
              <a:rPr lang="de-CH" dirty="0"/>
              <a:t> Output	:	</a:t>
            </a:r>
            <a:r>
              <a:rPr lang="de-CH" sz="1598" dirty="0">
                <a:latin typeface="Arial"/>
              </a:rPr>
              <a:t>«</a:t>
            </a:r>
            <a:r>
              <a:rPr lang="en-US" sz="1598" dirty="0" err="1">
                <a:latin typeface="Arial"/>
              </a:rPr>
              <a:t>Witing</a:t>
            </a:r>
            <a:r>
              <a:rPr lang="en-US" sz="1598" dirty="0">
                <a:latin typeface="Arial"/>
              </a:rPr>
              <a:t> texts is painful, </a:t>
            </a:r>
            <a:r>
              <a:rPr lang="en-US" sz="1598" dirty="0" err="1">
                <a:latin typeface="Arial"/>
              </a:rPr>
              <a:t>caus</a:t>
            </a:r>
            <a:r>
              <a:rPr lang="en-US" sz="1598" dirty="0">
                <a:latin typeface="Arial"/>
              </a:rPr>
              <a:t> </a:t>
            </a:r>
            <a:r>
              <a:rPr lang="en-US" sz="1598" dirty="0" err="1">
                <a:latin typeface="Arial"/>
              </a:rPr>
              <a:t>im</a:t>
            </a:r>
            <a:r>
              <a:rPr lang="en-US" sz="1598" dirty="0">
                <a:latin typeface="Arial"/>
              </a:rPr>
              <a:t> making </a:t>
            </a:r>
            <a:r>
              <a:rPr lang="en-US" sz="1598" dirty="0" err="1">
                <a:latin typeface="Arial"/>
              </a:rPr>
              <a:t>mitakes</a:t>
            </a:r>
            <a:r>
              <a:rPr lang="en-US" sz="1598" dirty="0">
                <a:latin typeface="Arial"/>
              </a:rPr>
              <a:t>.”</a:t>
            </a:r>
            <a:endParaRPr lang="de-CH" sz="1598" dirty="0">
              <a:latin typeface="Arial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822AC42-06F2-7A23-5532-A6F8CB70D546}"/>
              </a:ext>
            </a:extLst>
          </p:cNvPr>
          <p:cNvSpPr txBox="1">
            <a:spLocks/>
          </p:cNvSpPr>
          <p:nvPr/>
        </p:nvSpPr>
        <p:spPr bwMode="gray">
          <a:xfrm>
            <a:off x="415600" y="3220833"/>
            <a:ext cx="11360800" cy="3427812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609585" lvl="0" indent="-457189" algn="l" defTabSz="1218864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800"/>
              <a:buFont typeface="Arial" panose="020B0604020202020204" pitchFamily="34" charset="0"/>
              <a:buChar char="●"/>
              <a:defRPr sz="2400" kern="1200">
                <a:solidFill>
                  <a:schemeClr val="tx1"/>
                </a:solidFill>
                <a:latin typeface="Source Sans Pro" panose="020B0503030403020204"/>
                <a:ea typeface="+mn-ea"/>
                <a:cs typeface="+mn-cs"/>
              </a:defRPr>
            </a:lvl1pPr>
            <a:lvl2pPr marL="1219170" lvl="1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400"/>
              <a:buFont typeface="[Normal Text]"/>
              <a:buChar char="○"/>
              <a:defRPr sz="1598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2pPr>
            <a:lvl3pPr marL="1828754" lvl="2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400"/>
              <a:buFont typeface="Symbol" panose="05050102010706020507" pitchFamily="18" charset="2"/>
              <a:buChar char="■"/>
              <a:defRPr sz="1598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3pPr>
            <a:lvl4pPr marL="2438339" lvl="3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400"/>
              <a:buFont typeface="Symbol" panose="05050102010706020507" pitchFamily="18" charset="2"/>
              <a:buChar char="●"/>
              <a:defRPr sz="1598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4pPr>
            <a:lvl5pPr marL="3047924" lvl="4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400"/>
              <a:buFont typeface="Symbol" panose="05050102010706020507" pitchFamily="18" charset="2"/>
              <a:buChar char="○"/>
              <a:defRPr sz="1598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3657509" lvl="5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6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67093" lvl="6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26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678" lvl="7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26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263" lvl="8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6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2396" indent="0">
              <a:buNone/>
            </a:pPr>
            <a:r>
              <a:rPr lang="de-CH" dirty="0"/>
              <a:t>Evaluation</a:t>
            </a:r>
          </a:p>
          <a:p>
            <a:r>
              <a:rPr lang="de-CH" dirty="0">
                <a:solidFill>
                  <a:schemeClr val="dk2"/>
                </a:solidFill>
                <a:highlight>
                  <a:srgbClr val="808080"/>
                </a:highlight>
              </a:rPr>
              <a:t>Prompt</a:t>
            </a:r>
            <a:r>
              <a:rPr lang="de-CH" dirty="0"/>
              <a:t>	:</a:t>
            </a:r>
          </a:p>
          <a:p>
            <a:pPr marL="795847" lvl="1" indent="0">
              <a:buFont typeface="[Normal Text]"/>
              <a:buNone/>
            </a:pPr>
            <a:r>
              <a:rPr lang="en-US" dirty="0"/>
              <a:t>“You are an expert on </a:t>
            </a:r>
            <a:r>
              <a:rPr lang="en-US" dirty="0" err="1"/>
              <a:t>english</a:t>
            </a:r>
            <a:r>
              <a:rPr lang="en-US" dirty="0"/>
              <a:t> language, grading a students text with scores between 0 and 10…”</a:t>
            </a:r>
            <a:endParaRPr lang="de-CH" dirty="0"/>
          </a:p>
          <a:p>
            <a:pPr marL="152396" indent="0">
              <a:buFont typeface="Arial" panose="020B0604020202020204" pitchFamily="34" charset="0"/>
              <a:buNone/>
            </a:pPr>
            <a:endParaRPr lang="de-CH" dirty="0"/>
          </a:p>
          <a:p>
            <a:r>
              <a:rPr lang="de-CH" dirty="0" err="1"/>
              <a:t>Result</a:t>
            </a:r>
            <a:r>
              <a:rPr lang="de-CH" dirty="0"/>
              <a:t>	:</a:t>
            </a:r>
          </a:p>
          <a:p>
            <a:pPr marL="795847" lvl="1" indent="0">
              <a:buFont typeface="[Normal Text]"/>
              <a:buNone/>
            </a:pPr>
            <a:r>
              <a:rPr lang="en-US" dirty="0"/>
              <a:t>{	</a:t>
            </a:r>
          </a:p>
          <a:p>
            <a:pPr marL="795847" lvl="1" indent="0">
              <a:buFont typeface="[Normal Text]"/>
              <a:buNone/>
            </a:pPr>
            <a:r>
              <a:rPr lang="en-US" dirty="0"/>
              <a:t>	'score’: 	1,</a:t>
            </a:r>
          </a:p>
          <a:p>
            <a:pPr marL="795847" lvl="1" indent="0">
              <a:buFont typeface="[Normal Text]"/>
              <a:buNone/>
            </a:pPr>
            <a:r>
              <a:rPr lang="en-US" dirty="0"/>
              <a:t> 	'reason’: 	"The text contains multiple spelling errors, such as '</a:t>
            </a:r>
            <a:r>
              <a:rPr lang="en-US" dirty="0" err="1"/>
              <a:t>Witing</a:t>
            </a:r>
            <a:r>
              <a:rPr lang="en-US" dirty="0"/>
              <a:t>' instead of 'Writing', '</a:t>
            </a:r>
            <a:r>
              <a:rPr lang="en-US" dirty="0" err="1"/>
              <a:t>caus</a:t>
            </a:r>
            <a:r>
              <a:rPr lang="en-US" dirty="0"/>
              <a:t>' instead of </a:t>
            </a:r>
          </a:p>
          <a:p>
            <a:pPr marL="795847" lvl="1" indent="0">
              <a:buFont typeface="[Normal Text]"/>
              <a:buNone/>
            </a:pPr>
            <a:r>
              <a:rPr lang="en-US" dirty="0"/>
              <a:t>		'because', </a:t>
            </a:r>
            <a:r>
              <a:rPr lang="en-US" dirty="0" err="1"/>
              <a:t>and'mitakes</a:t>
            </a:r>
            <a:r>
              <a:rPr lang="en-US" dirty="0"/>
              <a:t>' instead </a:t>
            </a:r>
            <a:r>
              <a:rPr lang="en-US" dirty="0" err="1"/>
              <a:t>of'mistakes</a:t>
            </a:r>
            <a:r>
              <a:rPr lang="en-US" dirty="0"/>
              <a:t>'. Additionally, the text is written in a non-standard </a:t>
            </a:r>
          </a:p>
          <a:p>
            <a:pPr marL="795847" lvl="1" indent="0">
              <a:buFont typeface="[Normal Text]"/>
              <a:buNone/>
            </a:pPr>
            <a:r>
              <a:rPr lang="en-US" dirty="0"/>
              <a:t>		dialect of English, which affects its clarity and coherence.“</a:t>
            </a:r>
          </a:p>
          <a:p>
            <a:pPr marL="795847" lvl="1" indent="0">
              <a:buFont typeface="[Normal Text]"/>
              <a:buNone/>
            </a:pPr>
            <a:r>
              <a:rPr lang="en-US" dirty="0"/>
              <a:t>}</a:t>
            </a:r>
            <a:endParaRPr lang="de-CH" dirty="0"/>
          </a:p>
          <a:p>
            <a:pPr marL="152396" indent="0">
              <a:buFont typeface="Arial" panose="020B0604020202020204" pitchFamily="34" charset="0"/>
              <a:buNone/>
            </a:pP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3218370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2A995-349B-4D18-F733-ABA0D7409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/>
              <a:t>G-</a:t>
            </a:r>
            <a:r>
              <a:rPr lang="de-CH" dirty="0" err="1"/>
              <a:t>Eval</a:t>
            </a:r>
            <a:r>
              <a:rPr lang="de-CH" dirty="0"/>
              <a:t>: Goal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5E888A-38B9-9F04-A8A7-0FF6CE2724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1513809"/>
            <a:ext cx="11360800" cy="1549431"/>
          </a:xfrm>
        </p:spPr>
        <p:txBody>
          <a:bodyPr>
            <a:normAutofit/>
          </a:bodyPr>
          <a:lstStyle/>
          <a:p>
            <a:pPr marL="152396" indent="0">
              <a:buNone/>
            </a:pPr>
            <a:r>
              <a:rPr lang="de-CH" sz="1800" dirty="0" err="1"/>
              <a:t>Eval</a:t>
            </a:r>
            <a:r>
              <a:rPr lang="de-CH" sz="1800" dirty="0"/>
              <a:t> Arguments</a:t>
            </a:r>
          </a:p>
          <a:p>
            <a:r>
              <a:rPr lang="de-CH" sz="1800" dirty="0" err="1"/>
              <a:t>Eval</a:t>
            </a:r>
            <a:r>
              <a:rPr lang="de-CH" sz="1800" dirty="0"/>
              <a:t> </a:t>
            </a:r>
            <a:r>
              <a:rPr lang="de-CH" sz="1800" dirty="0" err="1"/>
              <a:t>Criteria</a:t>
            </a:r>
            <a:r>
              <a:rPr lang="de-CH" sz="1800" dirty="0"/>
              <a:t>	:	</a:t>
            </a:r>
            <a:r>
              <a:rPr lang="de-CH" sz="1200" dirty="0">
                <a:latin typeface="Arial"/>
              </a:rPr>
              <a:t>«Grade </a:t>
            </a:r>
            <a:r>
              <a:rPr lang="de-CH" sz="1200" dirty="0" err="1">
                <a:latin typeface="Arial"/>
              </a:rPr>
              <a:t>the</a:t>
            </a:r>
            <a:r>
              <a:rPr lang="de-CH" sz="1200" dirty="0">
                <a:latin typeface="Arial"/>
              </a:rPr>
              <a:t> </a:t>
            </a:r>
            <a:r>
              <a:rPr lang="de-CH" sz="1200" dirty="0" err="1">
                <a:latin typeface="Arial"/>
              </a:rPr>
              <a:t>english</a:t>
            </a:r>
            <a:r>
              <a:rPr lang="de-CH" sz="1200" dirty="0">
                <a:latin typeface="Arial"/>
              </a:rPr>
              <a:t> </a:t>
            </a:r>
            <a:r>
              <a:rPr lang="de-CH" sz="1200" dirty="0" err="1">
                <a:latin typeface="Arial"/>
              </a:rPr>
              <a:t>grammar</a:t>
            </a:r>
            <a:r>
              <a:rPr lang="de-CH" sz="1200" dirty="0">
                <a:latin typeface="Arial"/>
              </a:rPr>
              <a:t> and </a:t>
            </a:r>
            <a:r>
              <a:rPr lang="de-CH" sz="1200" dirty="0" err="1">
                <a:latin typeface="Arial"/>
              </a:rPr>
              <a:t>syntax</a:t>
            </a:r>
            <a:r>
              <a:rPr lang="de-CH" sz="1200" dirty="0">
                <a:latin typeface="Arial"/>
              </a:rPr>
              <a:t>»</a:t>
            </a:r>
          </a:p>
          <a:p>
            <a:r>
              <a:rPr lang="de-CH" sz="1800" dirty="0" err="1"/>
              <a:t>Llm</a:t>
            </a:r>
            <a:r>
              <a:rPr lang="de-CH" sz="1800" dirty="0"/>
              <a:t> Input	:	</a:t>
            </a:r>
            <a:r>
              <a:rPr lang="en-US" sz="1200" dirty="0">
                <a:latin typeface="Arial"/>
              </a:rPr>
              <a:t>“Why don’t you write longer texts ?”</a:t>
            </a:r>
            <a:endParaRPr lang="de-CH" sz="1200" dirty="0">
              <a:latin typeface="Arial"/>
            </a:endParaRPr>
          </a:p>
          <a:p>
            <a:r>
              <a:rPr lang="de-CH" sz="1800" dirty="0" err="1"/>
              <a:t>Llm</a:t>
            </a:r>
            <a:r>
              <a:rPr lang="de-CH" sz="1800" dirty="0"/>
              <a:t> Output	:	</a:t>
            </a:r>
            <a:r>
              <a:rPr lang="de-CH" sz="1200" dirty="0">
                <a:latin typeface="Arial"/>
              </a:rPr>
              <a:t>«</a:t>
            </a:r>
            <a:r>
              <a:rPr lang="en-US" sz="1200" dirty="0" err="1">
                <a:latin typeface="Arial"/>
              </a:rPr>
              <a:t>Witing</a:t>
            </a:r>
            <a:r>
              <a:rPr lang="en-US" sz="1200" dirty="0">
                <a:latin typeface="Arial"/>
              </a:rPr>
              <a:t> texts is painful, </a:t>
            </a:r>
            <a:r>
              <a:rPr lang="en-US" sz="1200" dirty="0" err="1">
                <a:latin typeface="Arial"/>
              </a:rPr>
              <a:t>caus</a:t>
            </a:r>
            <a:r>
              <a:rPr lang="en-US" sz="1200" dirty="0">
                <a:latin typeface="Arial"/>
              </a:rPr>
              <a:t> </a:t>
            </a:r>
            <a:r>
              <a:rPr lang="en-US" sz="1200" dirty="0" err="1">
                <a:latin typeface="Arial"/>
              </a:rPr>
              <a:t>im</a:t>
            </a:r>
            <a:r>
              <a:rPr lang="en-US" sz="1200" dirty="0">
                <a:latin typeface="Arial"/>
              </a:rPr>
              <a:t> making </a:t>
            </a:r>
            <a:r>
              <a:rPr lang="en-US" sz="1200" dirty="0" err="1">
                <a:latin typeface="Arial"/>
              </a:rPr>
              <a:t>mitakes</a:t>
            </a:r>
            <a:r>
              <a:rPr lang="en-US" sz="1200" dirty="0">
                <a:latin typeface="Arial"/>
              </a:rPr>
              <a:t>.”</a:t>
            </a:r>
            <a:endParaRPr lang="de-CH" sz="1200" dirty="0">
              <a:latin typeface="Arial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822AC42-06F2-7A23-5532-A6F8CB70D546}"/>
              </a:ext>
            </a:extLst>
          </p:cNvPr>
          <p:cNvSpPr txBox="1">
            <a:spLocks/>
          </p:cNvSpPr>
          <p:nvPr/>
        </p:nvSpPr>
        <p:spPr bwMode="gray">
          <a:xfrm>
            <a:off x="298035" y="4497134"/>
            <a:ext cx="11360800" cy="1559444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609585" lvl="0" indent="-457189" algn="l" defTabSz="1218864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800"/>
              <a:buFont typeface="Arial" panose="020B0604020202020204" pitchFamily="34" charset="0"/>
              <a:buChar char="●"/>
              <a:defRPr sz="2400" kern="1200">
                <a:solidFill>
                  <a:schemeClr val="tx1"/>
                </a:solidFill>
                <a:latin typeface="Source Sans Pro" panose="020B0503030403020204"/>
                <a:ea typeface="+mn-ea"/>
                <a:cs typeface="+mn-cs"/>
              </a:defRPr>
            </a:lvl1pPr>
            <a:lvl2pPr marL="1219170" lvl="1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400"/>
              <a:buFont typeface="[Normal Text]"/>
              <a:buChar char="○"/>
              <a:defRPr sz="1598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2pPr>
            <a:lvl3pPr marL="1828754" lvl="2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400"/>
              <a:buFont typeface="Symbol" panose="05050102010706020507" pitchFamily="18" charset="2"/>
              <a:buChar char="■"/>
              <a:defRPr sz="1598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3pPr>
            <a:lvl4pPr marL="2438339" lvl="3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400"/>
              <a:buFont typeface="Symbol" panose="05050102010706020507" pitchFamily="18" charset="2"/>
              <a:buChar char="●"/>
              <a:defRPr sz="1598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4pPr>
            <a:lvl5pPr marL="3047924" lvl="4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400"/>
              <a:buFont typeface="Symbol" panose="05050102010706020507" pitchFamily="18" charset="2"/>
              <a:buChar char="○"/>
              <a:defRPr sz="1598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3657509" lvl="5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6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67093" lvl="6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26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678" lvl="7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26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263" lvl="8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6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95847" lvl="1" indent="0">
              <a:buFont typeface="[Normal Text]"/>
              <a:buNone/>
            </a:pPr>
            <a:r>
              <a:rPr lang="en-US" sz="1200" dirty="0"/>
              <a:t>{	</a:t>
            </a:r>
          </a:p>
          <a:p>
            <a:pPr marL="795847" lvl="1" indent="0">
              <a:buFont typeface="[Normal Text]"/>
              <a:buNone/>
            </a:pPr>
            <a:r>
              <a:rPr lang="en-US" sz="1200" dirty="0"/>
              <a:t>	'score’: 	1,</a:t>
            </a:r>
          </a:p>
          <a:p>
            <a:pPr marL="795847" lvl="1" indent="0">
              <a:buFont typeface="[Normal Text]"/>
              <a:buNone/>
            </a:pPr>
            <a:r>
              <a:rPr lang="en-US" sz="1200" dirty="0"/>
              <a:t> 	'reason’: 	"The text contains multiple spelling errors, such as '</a:t>
            </a:r>
            <a:r>
              <a:rPr lang="en-US" sz="1200" dirty="0" err="1"/>
              <a:t>Witing</a:t>
            </a:r>
            <a:r>
              <a:rPr lang="en-US" sz="1200" dirty="0"/>
              <a:t>' instead of 'Writing', '</a:t>
            </a:r>
            <a:r>
              <a:rPr lang="en-US" sz="1200" dirty="0" err="1"/>
              <a:t>caus</a:t>
            </a:r>
            <a:r>
              <a:rPr lang="en-US" sz="1200" dirty="0"/>
              <a:t>' instead of </a:t>
            </a:r>
          </a:p>
          <a:p>
            <a:pPr marL="795847" lvl="1" indent="0">
              <a:buFont typeface="[Normal Text]"/>
              <a:buNone/>
            </a:pPr>
            <a:r>
              <a:rPr lang="en-US" sz="1200" dirty="0"/>
              <a:t>		'because', </a:t>
            </a:r>
            <a:r>
              <a:rPr lang="en-US" sz="1200" dirty="0" err="1"/>
              <a:t>and'mitakes</a:t>
            </a:r>
            <a:r>
              <a:rPr lang="en-US" sz="1200" dirty="0"/>
              <a:t>' instead </a:t>
            </a:r>
            <a:r>
              <a:rPr lang="en-US" sz="1200" dirty="0" err="1"/>
              <a:t>of'mistakes</a:t>
            </a:r>
            <a:r>
              <a:rPr lang="en-US" sz="1200" dirty="0"/>
              <a:t>'. Additionally, the text is written in a non-standard </a:t>
            </a:r>
          </a:p>
          <a:p>
            <a:pPr marL="795847" lvl="1" indent="0">
              <a:buFont typeface="[Normal Text]"/>
              <a:buNone/>
            </a:pPr>
            <a:r>
              <a:rPr lang="en-US" sz="1200" dirty="0"/>
              <a:t>		dialect of English, which affects its clarity and coherence.“</a:t>
            </a:r>
          </a:p>
          <a:p>
            <a:pPr marL="795847" lvl="1" indent="0">
              <a:buFont typeface="[Normal Text]"/>
              <a:buNone/>
            </a:pPr>
            <a:r>
              <a:rPr lang="en-US" sz="1200" dirty="0"/>
              <a:t>}</a:t>
            </a:r>
            <a:endParaRPr lang="de-CH" sz="1200" dirty="0"/>
          </a:p>
          <a:p>
            <a:pPr marL="152396" indent="0">
              <a:buFont typeface="Arial" panose="020B0604020202020204" pitchFamily="34" charset="0"/>
              <a:buNone/>
            </a:pPr>
            <a:endParaRPr lang="en-CH" sz="18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D3B2AE4-CE64-6192-B041-027966ACDEF6}"/>
              </a:ext>
            </a:extLst>
          </p:cNvPr>
          <p:cNvSpPr txBox="1">
            <a:spLocks/>
          </p:cNvSpPr>
          <p:nvPr/>
        </p:nvSpPr>
        <p:spPr bwMode="gray">
          <a:xfrm>
            <a:off x="415600" y="3154680"/>
            <a:ext cx="11360800" cy="2030736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609585" lvl="0" indent="-457189" algn="l" defTabSz="1218864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800"/>
              <a:buFont typeface="Arial" panose="020B0604020202020204" pitchFamily="34" charset="0"/>
              <a:buChar char="●"/>
              <a:defRPr sz="2400" kern="1200">
                <a:solidFill>
                  <a:schemeClr val="tx1"/>
                </a:solidFill>
                <a:latin typeface="Source Sans Pro" panose="020B0503030403020204"/>
                <a:ea typeface="+mn-ea"/>
                <a:cs typeface="+mn-cs"/>
              </a:defRPr>
            </a:lvl1pPr>
            <a:lvl2pPr marL="1219170" lvl="1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400"/>
              <a:buFont typeface="[Normal Text]"/>
              <a:buChar char="○"/>
              <a:defRPr sz="1598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2pPr>
            <a:lvl3pPr marL="1828754" lvl="2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400"/>
              <a:buFont typeface="Symbol" panose="05050102010706020507" pitchFamily="18" charset="2"/>
              <a:buChar char="■"/>
              <a:defRPr sz="1598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3pPr>
            <a:lvl4pPr marL="2438339" lvl="3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400"/>
              <a:buFont typeface="Symbol" panose="05050102010706020507" pitchFamily="18" charset="2"/>
              <a:buChar char="●"/>
              <a:defRPr sz="1598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4pPr>
            <a:lvl5pPr marL="3047924" lvl="4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400"/>
              <a:buFont typeface="Symbol" panose="05050102010706020507" pitchFamily="18" charset="2"/>
              <a:buChar char="○"/>
              <a:defRPr sz="1598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3657509" lvl="5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6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67093" lvl="6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26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678" lvl="7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26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263" lvl="8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6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2396" indent="0">
              <a:buFont typeface="Arial" panose="020B0604020202020204" pitchFamily="34" charset="0"/>
              <a:buNone/>
            </a:pPr>
            <a:r>
              <a:rPr lang="de-CH" sz="1800" dirty="0" err="1"/>
              <a:t>Eval</a:t>
            </a:r>
            <a:r>
              <a:rPr lang="de-CH" sz="1800" dirty="0"/>
              <a:t> </a:t>
            </a:r>
            <a:r>
              <a:rPr lang="de-CH" sz="1800" dirty="0" err="1"/>
              <a:t>Procedure</a:t>
            </a:r>
            <a:endParaRPr lang="de-CH" sz="1800" dirty="0"/>
          </a:p>
          <a:p>
            <a:pPr marL="609596" indent="-457200">
              <a:buFont typeface="+mj-lt"/>
              <a:buAutoNum type="arabicPeriod"/>
            </a:pPr>
            <a:r>
              <a:rPr lang="de-CH" sz="1800" dirty="0" err="1"/>
              <a:t>From</a:t>
            </a:r>
            <a:r>
              <a:rPr lang="de-CH" sz="1800" dirty="0"/>
              <a:t> </a:t>
            </a:r>
            <a:r>
              <a:rPr lang="de-CH" sz="1800" dirty="0" err="1"/>
              <a:t>the</a:t>
            </a:r>
            <a:r>
              <a:rPr lang="de-CH" sz="1800" dirty="0"/>
              <a:t> </a:t>
            </a:r>
            <a:r>
              <a:rPr lang="de-CH" sz="1800" dirty="0" err="1"/>
              <a:t>Criteria</a:t>
            </a:r>
            <a:r>
              <a:rPr lang="de-CH" sz="1800" dirty="0"/>
              <a:t> </a:t>
            </a:r>
            <a:r>
              <a:rPr lang="de-CH" sz="1800" dirty="0" err="1"/>
              <a:t>generate</a:t>
            </a:r>
            <a:r>
              <a:rPr lang="de-CH" sz="1800" dirty="0"/>
              <a:t> a prompt </a:t>
            </a:r>
            <a:r>
              <a:rPr lang="de-CH" sz="1800" dirty="0" err="1"/>
              <a:t>that</a:t>
            </a:r>
            <a:r>
              <a:rPr lang="de-CH" sz="1800" dirty="0"/>
              <a:t> </a:t>
            </a:r>
            <a:r>
              <a:rPr lang="de-CH" sz="1800" dirty="0" err="1">
                <a:solidFill>
                  <a:schemeClr val="tx2"/>
                </a:solidFill>
                <a:highlight>
                  <a:srgbClr val="808080"/>
                </a:highlight>
              </a:rPr>
              <a:t>outlines</a:t>
            </a:r>
            <a:r>
              <a:rPr lang="de-CH" sz="1800" dirty="0">
                <a:solidFill>
                  <a:schemeClr val="tx2"/>
                </a:solidFill>
                <a:highlight>
                  <a:srgbClr val="808080"/>
                </a:highlight>
              </a:rPr>
              <a:t> </a:t>
            </a:r>
            <a:r>
              <a:rPr lang="de-CH" sz="1800" dirty="0" err="1">
                <a:solidFill>
                  <a:schemeClr val="tx2"/>
                </a:solidFill>
                <a:highlight>
                  <a:srgbClr val="808080"/>
                </a:highlight>
              </a:rPr>
              <a:t>the</a:t>
            </a:r>
            <a:r>
              <a:rPr lang="de-CH" sz="1800" dirty="0">
                <a:solidFill>
                  <a:schemeClr val="tx2"/>
                </a:solidFill>
                <a:highlight>
                  <a:srgbClr val="808080"/>
                </a:highlight>
              </a:rPr>
              <a:t> </a:t>
            </a:r>
            <a:r>
              <a:rPr lang="de-CH" sz="1800" dirty="0" err="1">
                <a:solidFill>
                  <a:schemeClr val="tx2"/>
                </a:solidFill>
                <a:highlight>
                  <a:srgbClr val="808080"/>
                </a:highlight>
              </a:rPr>
              <a:t>eval</a:t>
            </a:r>
            <a:r>
              <a:rPr lang="de-CH" sz="1800" dirty="0">
                <a:solidFill>
                  <a:schemeClr val="tx2"/>
                </a:solidFill>
                <a:highlight>
                  <a:srgbClr val="808080"/>
                </a:highlight>
              </a:rPr>
              <a:t> </a:t>
            </a:r>
            <a:r>
              <a:rPr lang="de-CH" sz="1800" dirty="0" err="1">
                <a:solidFill>
                  <a:schemeClr val="tx2"/>
                </a:solidFill>
                <a:highlight>
                  <a:srgbClr val="808080"/>
                </a:highlight>
              </a:rPr>
              <a:t>steps</a:t>
            </a:r>
            <a:endParaRPr lang="de-CH" sz="1800" dirty="0">
              <a:solidFill>
                <a:schemeClr val="tx2"/>
              </a:solidFill>
              <a:highlight>
                <a:srgbClr val="808080"/>
              </a:highlight>
            </a:endParaRPr>
          </a:p>
          <a:p>
            <a:pPr marL="609596" indent="-457200">
              <a:buFont typeface="+mj-lt"/>
              <a:buAutoNum type="arabicPeriod"/>
            </a:pPr>
            <a:r>
              <a:rPr lang="de-CH" sz="1800" dirty="0" err="1"/>
              <a:t>Build</a:t>
            </a:r>
            <a:r>
              <a:rPr lang="de-CH" sz="1800" dirty="0"/>
              <a:t> a prompt </a:t>
            </a:r>
            <a:r>
              <a:rPr lang="de-CH" sz="1800" dirty="0" err="1"/>
              <a:t>using</a:t>
            </a:r>
            <a:r>
              <a:rPr lang="de-CH" sz="1800" dirty="0"/>
              <a:t> </a:t>
            </a:r>
            <a:r>
              <a:rPr lang="de-CH" sz="1800" dirty="0" err="1"/>
              <a:t>the</a:t>
            </a:r>
            <a:r>
              <a:rPr lang="de-CH" sz="1800" dirty="0"/>
              <a:t> </a:t>
            </a:r>
            <a:r>
              <a:rPr lang="de-CH" sz="1800" dirty="0" err="1"/>
              <a:t>generated</a:t>
            </a:r>
            <a:r>
              <a:rPr lang="de-CH" sz="1800" dirty="0"/>
              <a:t> </a:t>
            </a:r>
            <a:r>
              <a:rPr lang="de-CH" sz="1800" dirty="0" err="1"/>
              <a:t>steps</a:t>
            </a:r>
            <a:r>
              <a:rPr lang="de-CH" sz="1800" dirty="0"/>
              <a:t>, </a:t>
            </a:r>
            <a:r>
              <a:rPr lang="de-CH" sz="1800" dirty="0" err="1"/>
              <a:t>Llm</a:t>
            </a:r>
            <a:r>
              <a:rPr lang="de-CH" sz="1800" dirty="0"/>
              <a:t> </a:t>
            </a:r>
            <a:r>
              <a:rPr lang="de-CH" sz="1800" dirty="0" err="1"/>
              <a:t>input</a:t>
            </a:r>
            <a:r>
              <a:rPr lang="de-CH" sz="1800" dirty="0"/>
              <a:t> &amp; </a:t>
            </a:r>
            <a:r>
              <a:rPr lang="de-CH" sz="1800" dirty="0" err="1"/>
              <a:t>output</a:t>
            </a:r>
            <a:r>
              <a:rPr lang="de-CH" sz="1800" dirty="0"/>
              <a:t> </a:t>
            </a:r>
            <a:r>
              <a:rPr lang="de-CH" sz="1800" dirty="0" err="1"/>
              <a:t>to</a:t>
            </a:r>
            <a:r>
              <a:rPr lang="de-CH" sz="1800" dirty="0"/>
              <a:t> </a:t>
            </a:r>
            <a:r>
              <a:rPr lang="de-CH" sz="1800" dirty="0" err="1"/>
              <a:t>produce</a:t>
            </a:r>
            <a:r>
              <a:rPr lang="de-CH" sz="1800" dirty="0"/>
              <a:t> </a:t>
            </a:r>
            <a:r>
              <a:rPr lang="de-CH" sz="1800" dirty="0" err="1"/>
              <a:t>the</a:t>
            </a:r>
            <a:r>
              <a:rPr lang="de-CH" sz="1800" dirty="0"/>
              <a:t> score &amp; </a:t>
            </a:r>
            <a:r>
              <a:rPr lang="de-CH" sz="1800" dirty="0" err="1"/>
              <a:t>reason</a:t>
            </a:r>
            <a:endParaRPr lang="de-CH" sz="1800" dirty="0"/>
          </a:p>
          <a:p>
            <a:pPr marL="609596" indent="-457200">
              <a:buFont typeface="+mj-lt"/>
              <a:buAutoNum type="arabicPeriod"/>
            </a:pPr>
            <a:r>
              <a:rPr lang="de-CH" sz="1800" dirty="0"/>
              <a:t>Generate </a:t>
            </a:r>
            <a:r>
              <a:rPr lang="de-CH" sz="1800" dirty="0" err="1"/>
              <a:t>the</a:t>
            </a:r>
            <a:r>
              <a:rPr lang="de-CH" sz="1800" dirty="0"/>
              <a:t> </a:t>
            </a:r>
            <a:r>
              <a:rPr lang="de-CH" sz="1800" dirty="0" err="1"/>
              <a:t>result</a:t>
            </a:r>
            <a:endParaRPr lang="en-CH" sz="1800" dirty="0"/>
          </a:p>
        </p:txBody>
      </p:sp>
    </p:spTree>
    <p:extLst>
      <p:ext uri="{BB962C8B-B14F-4D97-AF65-F5344CB8AC3E}">
        <p14:creationId xmlns:p14="http://schemas.microsoft.com/office/powerpoint/2010/main" val="29883478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3"/>
          <p:cNvSpPr txBox="1">
            <a:spLocks noGrp="1"/>
          </p:cNvSpPr>
          <p:nvPr>
            <p:ph type="title"/>
          </p:nvPr>
        </p:nvSpPr>
        <p:spPr>
          <a:xfrm>
            <a:off x="3316415" y="1301176"/>
            <a:ext cx="5651739" cy="813625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dirty="0">
                <a:highlight>
                  <a:srgbClr val="FF9900"/>
                </a:highlight>
              </a:rPr>
              <a:t>Demo: </a:t>
            </a:r>
            <a:br>
              <a:rPr lang="en" dirty="0">
                <a:highlight>
                  <a:srgbClr val="FF9900"/>
                </a:highlight>
              </a:rPr>
            </a:br>
            <a:r>
              <a:rPr lang="en" dirty="0">
                <a:highlight>
                  <a:srgbClr val="FF9900"/>
                </a:highlight>
              </a:rPr>
              <a:t>Evaluation on Prem Notebook</a:t>
            </a:r>
            <a:endParaRPr dirty="0">
              <a:highlight>
                <a:srgbClr val="FF99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0850610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D56C993-47CA-F640-A0BD-D3AB616427FE}"/>
              </a:ext>
            </a:extLst>
          </p:cNvPr>
          <p:cNvCxnSpPr/>
          <p:nvPr/>
        </p:nvCxnSpPr>
        <p:spPr>
          <a:xfrm flipV="1">
            <a:off x="2192273" y="3183358"/>
            <a:ext cx="1404731" cy="1205948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0BB9363-A523-CFE8-6D58-989D7F561732}"/>
              </a:ext>
            </a:extLst>
          </p:cNvPr>
          <p:cNvSpPr txBox="1"/>
          <p:nvPr/>
        </p:nvSpPr>
        <p:spPr>
          <a:xfrm>
            <a:off x="120357" y="5896740"/>
            <a:ext cx="16253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err="1"/>
              <a:t>Llm</a:t>
            </a:r>
            <a:r>
              <a:rPr lang="en-US" sz="1200" dirty="0"/>
              <a:t>: </a:t>
            </a:r>
          </a:p>
          <a:p>
            <a:pPr algn="ctr"/>
            <a:r>
              <a:rPr lang="en-US" sz="1200" dirty="0"/>
              <a:t>Generating an </a:t>
            </a:r>
            <a:r>
              <a:rPr lang="en-US" sz="1200" dirty="0" err="1"/>
              <a:t>Anwer</a:t>
            </a:r>
            <a:endParaRPr lang="en-CH" sz="12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B7500A2-E382-5247-9685-6A0B3D3BC8FE}"/>
              </a:ext>
            </a:extLst>
          </p:cNvPr>
          <p:cNvSpPr txBox="1"/>
          <p:nvPr/>
        </p:nvSpPr>
        <p:spPr>
          <a:xfrm>
            <a:off x="3746062" y="1126290"/>
            <a:ext cx="14302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User:</a:t>
            </a:r>
          </a:p>
          <a:p>
            <a:pPr algn="ctr"/>
            <a:r>
              <a:rPr lang="en-US" sz="1200" dirty="0"/>
              <a:t>Asking a Question</a:t>
            </a:r>
            <a:endParaRPr lang="en-CH" sz="1200" dirty="0"/>
          </a:p>
        </p:txBody>
      </p:sp>
      <p:sp>
        <p:nvSpPr>
          <p:cNvPr id="6" name="Google Shape;328;p56">
            <a:extLst>
              <a:ext uri="{FF2B5EF4-FFF2-40B4-BE49-F238E27FC236}">
                <a16:creationId xmlns:a16="http://schemas.microsoft.com/office/drawing/2014/main" id="{C508FFDE-BE18-51F1-3AB9-7E35AB2F680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" dirty="0"/>
              <a:t>System Architecture: Evaluation</a:t>
            </a:r>
            <a:endParaRPr dirty="0"/>
          </a:p>
        </p:txBody>
      </p:sp>
      <p:pic>
        <p:nvPicPr>
          <p:cNvPr id="12" name="Picture 10">
            <a:extLst>
              <a:ext uri="{FF2B5EF4-FFF2-40B4-BE49-F238E27FC236}">
                <a16:creationId xmlns:a16="http://schemas.microsoft.com/office/drawing/2014/main" id="{601844FB-B850-6178-B9FF-9C01B44C65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620" y="4299354"/>
            <a:ext cx="1476549" cy="1476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05B66161-3C6D-F894-EEB9-4933A47674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4767" y="1703776"/>
            <a:ext cx="1272792" cy="1272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A929D1B6-4479-5CD3-F59B-575EDF3667CB}"/>
              </a:ext>
            </a:extLst>
          </p:cNvPr>
          <p:cNvGrpSpPr/>
          <p:nvPr/>
        </p:nvGrpSpPr>
        <p:grpSpPr>
          <a:xfrm>
            <a:off x="4749141" y="3168319"/>
            <a:ext cx="2121151" cy="1548980"/>
            <a:chOff x="3561855" y="2376239"/>
            <a:chExt cx="1590863" cy="1161735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F3382ABB-AB5E-6291-2E3D-60BD1383DF1D}"/>
                </a:ext>
              </a:extLst>
            </p:cNvPr>
            <p:cNvCxnSpPr>
              <a:cxnSpLocks/>
            </p:cNvCxnSpPr>
            <p:nvPr/>
          </p:nvCxnSpPr>
          <p:spPr>
            <a:xfrm>
              <a:off x="4158453" y="2447154"/>
              <a:ext cx="994265" cy="1090820"/>
            </a:xfrm>
            <a:prstGeom prst="straightConnector1">
              <a:avLst/>
            </a:prstGeom>
            <a:ln>
              <a:solidFill>
                <a:schemeClr val="accent5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E82C16D-6F82-B86E-9BD7-E9772F1C27FF}"/>
                </a:ext>
              </a:extLst>
            </p:cNvPr>
            <p:cNvSpPr txBox="1"/>
            <p:nvPr/>
          </p:nvSpPr>
          <p:spPr>
            <a:xfrm>
              <a:off x="3561855" y="2376239"/>
              <a:ext cx="572513" cy="20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question</a:t>
              </a:r>
              <a:endParaRPr lang="en-CH" sz="1200" dirty="0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C5662A0-112A-6874-3906-A5D99E324A1D}"/>
              </a:ext>
            </a:extLst>
          </p:cNvPr>
          <p:cNvGrpSpPr/>
          <p:nvPr/>
        </p:nvGrpSpPr>
        <p:grpSpPr>
          <a:xfrm>
            <a:off x="2822563" y="5179568"/>
            <a:ext cx="3736303" cy="296423"/>
            <a:chOff x="2116922" y="3884671"/>
            <a:chExt cx="2802227" cy="222317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63E7DEA4-ACF4-7B2D-43C7-864ED66557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16922" y="4106988"/>
              <a:ext cx="2802227" cy="0"/>
            </a:xfrm>
            <a:prstGeom prst="straightConnector1">
              <a:avLst/>
            </a:prstGeom>
            <a:ln>
              <a:solidFill>
                <a:schemeClr val="accent5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DBCA649-10EA-BED5-C6D5-7ECEBCF93FF4}"/>
                </a:ext>
              </a:extLst>
            </p:cNvPr>
            <p:cNvSpPr txBox="1"/>
            <p:nvPr/>
          </p:nvSpPr>
          <p:spPr>
            <a:xfrm>
              <a:off x="4334992" y="3884671"/>
              <a:ext cx="502782" cy="20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chunks</a:t>
              </a:r>
              <a:endParaRPr lang="en-CH" sz="1200" dirty="0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F26DE763-47D3-C810-DE55-D2AE4C2447BC}"/>
              </a:ext>
            </a:extLst>
          </p:cNvPr>
          <p:cNvSpPr txBox="1"/>
          <p:nvPr/>
        </p:nvSpPr>
        <p:spPr>
          <a:xfrm>
            <a:off x="2371742" y="4262587"/>
            <a:ext cx="6783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answer</a:t>
            </a:r>
            <a:endParaRPr lang="en-CH" sz="1200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4AE2B25-2201-399F-518B-67C5113D4C8D}"/>
              </a:ext>
            </a:extLst>
          </p:cNvPr>
          <p:cNvGrpSpPr/>
          <p:nvPr/>
        </p:nvGrpSpPr>
        <p:grpSpPr>
          <a:xfrm>
            <a:off x="6433375" y="4692663"/>
            <a:ext cx="1907895" cy="2004295"/>
            <a:chOff x="4825030" y="3519497"/>
            <a:chExt cx="1430921" cy="1503221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5FA979B-2C1F-9989-6BC2-27559A57CB47}"/>
                </a:ext>
              </a:extLst>
            </p:cNvPr>
            <p:cNvSpPr txBox="1"/>
            <p:nvPr/>
          </p:nvSpPr>
          <p:spPr>
            <a:xfrm>
              <a:off x="4825030" y="4537970"/>
              <a:ext cx="1430921" cy="4847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Vector DB: </a:t>
              </a:r>
            </a:p>
            <a:p>
              <a:pPr algn="ctr"/>
              <a:r>
                <a:rPr lang="en-US" sz="1200" dirty="0"/>
                <a:t>Searching facts matching</a:t>
              </a:r>
            </a:p>
            <a:p>
              <a:pPr algn="ctr"/>
              <a:r>
                <a:rPr lang="en-US" sz="1200" dirty="0"/>
                <a:t>the question</a:t>
              </a:r>
              <a:endParaRPr lang="en-CH" sz="1200" dirty="0"/>
            </a:p>
          </p:txBody>
        </p: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3AF53EB4-4FC8-C424-2D65-3DEFCDC354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35551" y="3519497"/>
              <a:ext cx="942703" cy="9427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4121F01F-D78B-1EF4-3A02-95284D5DAD00}"/>
              </a:ext>
            </a:extLst>
          </p:cNvPr>
          <p:cNvGrpSpPr/>
          <p:nvPr/>
        </p:nvGrpSpPr>
        <p:grpSpPr>
          <a:xfrm>
            <a:off x="7779583" y="2832335"/>
            <a:ext cx="2690111" cy="1790851"/>
            <a:chOff x="5834687" y="2124251"/>
            <a:chExt cx="2017583" cy="1343138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0BAC6FFC-30B7-B14F-5CBE-E34F8B5C5D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13418" y="2124251"/>
              <a:ext cx="624115" cy="6241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0C43F6A-3879-CFFA-B94E-C360265C238E}"/>
                </a:ext>
              </a:extLst>
            </p:cNvPr>
            <p:cNvSpPr txBox="1"/>
            <p:nvPr/>
          </p:nvSpPr>
          <p:spPr>
            <a:xfrm>
              <a:off x="6555977" y="2748366"/>
              <a:ext cx="1296293" cy="3462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/>
                <a:t>Anonymizer:</a:t>
              </a:r>
            </a:p>
            <a:p>
              <a:pPr algn="ctr"/>
              <a:r>
                <a:rPr lang="en-US" sz="1200" dirty="0"/>
                <a:t>Enforcing Privacy</a:t>
              </a:r>
              <a:endParaRPr lang="en-CH" sz="1200" dirty="0"/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DA6C7126-CA85-9308-E693-F355A26ED0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34687" y="2748366"/>
              <a:ext cx="778731" cy="719023"/>
            </a:xfrm>
            <a:prstGeom prst="straightConnector1">
              <a:avLst/>
            </a:prstGeom>
            <a:ln>
              <a:solidFill>
                <a:schemeClr val="accent5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C147C1E-ED5C-AAEF-06FC-209B35BA148F}"/>
                </a:ext>
              </a:extLst>
            </p:cNvPr>
            <p:cNvSpPr txBox="1"/>
            <p:nvPr/>
          </p:nvSpPr>
          <p:spPr>
            <a:xfrm>
              <a:off x="6046428" y="2607071"/>
              <a:ext cx="502782" cy="20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chunks</a:t>
              </a:r>
              <a:endParaRPr lang="en-CH" sz="1200" dirty="0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97620466-A0B8-9F32-7F71-26C13CB68E08}"/>
              </a:ext>
            </a:extLst>
          </p:cNvPr>
          <p:cNvGrpSpPr/>
          <p:nvPr/>
        </p:nvGrpSpPr>
        <p:grpSpPr>
          <a:xfrm>
            <a:off x="9437637" y="577358"/>
            <a:ext cx="2795430" cy="2235533"/>
            <a:chOff x="7078225" y="380265"/>
            <a:chExt cx="2096572" cy="1676648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6C1818A-C0E6-7A97-86DE-E10A08368164}"/>
                </a:ext>
              </a:extLst>
            </p:cNvPr>
            <p:cNvSpPr txBox="1"/>
            <p:nvPr/>
          </p:nvSpPr>
          <p:spPr>
            <a:xfrm>
              <a:off x="7878504" y="1270552"/>
              <a:ext cx="1296293" cy="3462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/>
                <a:t>Doc Loader:</a:t>
              </a:r>
            </a:p>
            <a:p>
              <a:pPr algn="ctr"/>
              <a:r>
                <a:rPr lang="de-CH" sz="1200" dirty="0"/>
                <a:t>Image2Text</a:t>
              </a:r>
              <a:endParaRPr lang="en-CH" sz="1200" dirty="0"/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BBD6A0EE-59CC-BC40-DA65-7279A3BAF0BB}"/>
                </a:ext>
              </a:extLst>
            </p:cNvPr>
            <p:cNvGrpSpPr/>
            <p:nvPr/>
          </p:nvGrpSpPr>
          <p:grpSpPr>
            <a:xfrm>
              <a:off x="7078225" y="380265"/>
              <a:ext cx="1890128" cy="1676648"/>
              <a:chOff x="7078225" y="380265"/>
              <a:chExt cx="1890128" cy="1676648"/>
            </a:xfrm>
          </p:grpSpPr>
          <p:pic>
            <p:nvPicPr>
              <p:cNvPr id="1032" name="Picture 8">
                <a:extLst>
                  <a:ext uri="{FF2B5EF4-FFF2-40B4-BE49-F238E27FC236}">
                    <a16:creationId xmlns:a16="http://schemas.microsoft.com/office/drawing/2014/main" id="{36296F66-F132-C233-7893-69992DC0380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084949" y="380265"/>
                <a:ext cx="883404" cy="8834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F6577030-9E57-F096-FED3-CCAC0D262E6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215325" y="1337890"/>
                <a:ext cx="778731" cy="719023"/>
              </a:xfrm>
              <a:prstGeom prst="straightConnector1">
                <a:avLst/>
              </a:prstGeom>
              <a:ln>
                <a:solidFill>
                  <a:schemeClr val="accent5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2A4C442-F5BA-E10C-D73B-275462D7AC23}"/>
                  </a:ext>
                </a:extLst>
              </p:cNvPr>
              <p:cNvSpPr txBox="1"/>
              <p:nvPr/>
            </p:nvSpPr>
            <p:spPr>
              <a:xfrm>
                <a:off x="7078225" y="1455218"/>
                <a:ext cx="502782" cy="2077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dirty="0"/>
                  <a:t>chunks</a:t>
                </a:r>
                <a:endParaRPr lang="en-CH" sz="1200" dirty="0"/>
              </a:p>
            </p:txBody>
          </p:sp>
        </p:grp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621705C7-DBE7-DF85-B56D-3442CC742569}"/>
              </a:ext>
            </a:extLst>
          </p:cNvPr>
          <p:cNvSpPr txBox="1"/>
          <p:nvPr/>
        </p:nvSpPr>
        <p:spPr>
          <a:xfrm>
            <a:off x="1836486" y="5160350"/>
            <a:ext cx="1080745" cy="584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CH" sz="1067" dirty="0" err="1"/>
              <a:t>SystemPrompt</a:t>
            </a:r>
            <a:endParaRPr lang="de-CH" sz="1067" dirty="0"/>
          </a:p>
          <a:p>
            <a:pPr algn="ctr"/>
            <a:r>
              <a:rPr lang="de-CH" sz="1067" dirty="0"/>
              <a:t>Question</a:t>
            </a:r>
          </a:p>
          <a:p>
            <a:pPr algn="ctr"/>
            <a:r>
              <a:rPr lang="de-CH" sz="1067" dirty="0"/>
              <a:t>Facts</a:t>
            </a:r>
            <a:endParaRPr lang="en-CH" sz="1067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2C23C85-1A00-3BC8-0E0F-6154B2B94279}"/>
              </a:ext>
            </a:extLst>
          </p:cNvPr>
          <p:cNvGrpSpPr/>
          <p:nvPr/>
        </p:nvGrpSpPr>
        <p:grpSpPr>
          <a:xfrm>
            <a:off x="3994831" y="5538272"/>
            <a:ext cx="1011815" cy="789356"/>
            <a:chOff x="2996123" y="4153702"/>
            <a:chExt cx="758861" cy="592017"/>
          </a:xfrm>
        </p:grpSpPr>
        <p:pic>
          <p:nvPicPr>
            <p:cNvPr id="14" name="Picture 2">
              <a:extLst>
                <a:ext uri="{FF2B5EF4-FFF2-40B4-BE49-F238E27FC236}">
                  <a16:creationId xmlns:a16="http://schemas.microsoft.com/office/drawing/2014/main" id="{A5C3479D-5103-DA69-04E5-A1DBAF3B2F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8010" y="4153702"/>
              <a:ext cx="394507" cy="3945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4FE9F47-11A1-E27B-8C4E-485845760082}"/>
                </a:ext>
              </a:extLst>
            </p:cNvPr>
            <p:cNvSpPr txBox="1"/>
            <p:nvPr/>
          </p:nvSpPr>
          <p:spPr>
            <a:xfrm>
              <a:off x="2996123" y="4537970"/>
              <a:ext cx="758861" cy="20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CH" sz="1200" dirty="0" err="1"/>
                <a:t>Faithfulness</a:t>
              </a:r>
              <a:endParaRPr lang="en-CH" sz="1200" dirty="0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1578FF5A-A3A1-CD68-BCDF-48A315C18ADE}"/>
              </a:ext>
            </a:extLst>
          </p:cNvPr>
          <p:cNvGrpSpPr/>
          <p:nvPr/>
        </p:nvGrpSpPr>
        <p:grpSpPr>
          <a:xfrm>
            <a:off x="1272499" y="2976568"/>
            <a:ext cx="1462259" cy="974355"/>
            <a:chOff x="1190547" y="2293601"/>
            <a:chExt cx="1096694" cy="730766"/>
          </a:xfrm>
        </p:grpSpPr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3771D46E-DBE4-E003-AA53-28F009440C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06902" y="2293601"/>
              <a:ext cx="394507" cy="3945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499B486-02CA-8CEB-4AAB-A10DEA6287C3}"/>
                </a:ext>
              </a:extLst>
            </p:cNvPr>
            <p:cNvSpPr txBox="1"/>
            <p:nvPr/>
          </p:nvSpPr>
          <p:spPr>
            <a:xfrm>
              <a:off x="1190547" y="2678118"/>
              <a:ext cx="1096694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de-CH" sz="1200" dirty="0" err="1"/>
                <a:t>Answer</a:t>
              </a:r>
              <a:r>
                <a:rPr lang="de-CH" sz="1200" dirty="0"/>
                <a:t> </a:t>
              </a:r>
              <a:r>
                <a:rPr lang="de-CH" sz="1200" dirty="0" err="1"/>
                <a:t>Relevance</a:t>
              </a:r>
              <a:endParaRPr lang="de-CH" sz="1200" dirty="0"/>
            </a:p>
            <a:p>
              <a:pPr algn="r"/>
              <a:r>
                <a:rPr lang="de-CH" sz="1200" dirty="0" err="1"/>
                <a:t>Conciseness</a:t>
              </a:r>
              <a:endParaRPr lang="en-CH" sz="1200" dirty="0"/>
            </a:p>
          </p:txBody>
        </p:sp>
      </p:grpSp>
      <p:sp>
        <p:nvSpPr>
          <p:cNvPr id="48" name="Rectangle 47">
            <a:extLst>
              <a:ext uri="{FF2B5EF4-FFF2-40B4-BE49-F238E27FC236}">
                <a16:creationId xmlns:a16="http://schemas.microsoft.com/office/drawing/2014/main" id="{1ECA2865-628D-6310-73DF-7EA4FD93FB53}"/>
              </a:ext>
            </a:extLst>
          </p:cNvPr>
          <p:cNvSpPr/>
          <p:nvPr/>
        </p:nvSpPr>
        <p:spPr>
          <a:xfrm>
            <a:off x="7639034" y="577424"/>
            <a:ext cx="4406429" cy="4602144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2400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4BF37FC7-F45A-AFF5-8C41-5757399EFB16}"/>
              </a:ext>
            </a:extLst>
          </p:cNvPr>
          <p:cNvGrpSpPr/>
          <p:nvPr/>
        </p:nvGrpSpPr>
        <p:grpSpPr>
          <a:xfrm>
            <a:off x="6136478" y="3126092"/>
            <a:ext cx="1683473" cy="839922"/>
            <a:chOff x="4602360" y="2344568"/>
            <a:chExt cx="1262605" cy="629941"/>
          </a:xfrm>
        </p:grpSpPr>
        <p:pic>
          <p:nvPicPr>
            <p:cNvPr id="15" name="Picture 2">
              <a:extLst>
                <a:ext uri="{FF2B5EF4-FFF2-40B4-BE49-F238E27FC236}">
                  <a16:creationId xmlns:a16="http://schemas.microsoft.com/office/drawing/2014/main" id="{4895BB7D-8017-4003-A961-2C04451C3A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55585" y="2344568"/>
              <a:ext cx="394507" cy="3945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555FD94-F54A-9094-4381-2E831809FD28}"/>
                </a:ext>
              </a:extLst>
            </p:cNvPr>
            <p:cNvSpPr txBox="1"/>
            <p:nvPr/>
          </p:nvSpPr>
          <p:spPr>
            <a:xfrm>
              <a:off x="4602360" y="2766760"/>
              <a:ext cx="1262605" cy="20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CH" sz="1200" dirty="0" err="1"/>
                <a:t>Contextual</a:t>
              </a:r>
              <a:r>
                <a:rPr lang="de-CH" sz="1200" dirty="0"/>
                <a:t> </a:t>
              </a:r>
              <a:r>
                <a:rPr lang="de-CH" sz="1200" dirty="0" err="1"/>
                <a:t>Relevance</a:t>
              </a:r>
              <a:endParaRPr lang="en-CH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9953887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dirty="0">
                <a:highlight>
                  <a:srgbClr val="FF9900"/>
                </a:highlight>
              </a:rPr>
              <a:t>Demo: </a:t>
            </a:r>
            <a:br>
              <a:rPr lang="en" dirty="0">
                <a:highlight>
                  <a:srgbClr val="FF9900"/>
                </a:highlight>
              </a:rPr>
            </a:br>
            <a:r>
              <a:rPr lang="en" dirty="0">
                <a:highlight>
                  <a:srgbClr val="FF9900"/>
                </a:highlight>
              </a:rPr>
              <a:t>Online Eval in ProPlanner</a:t>
            </a:r>
            <a:endParaRPr dirty="0">
              <a:highlight>
                <a:srgbClr val="FF99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5520918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5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dirty="0"/>
              <a:t>Evaluation Issues</a:t>
            </a:r>
            <a:endParaRPr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13FFF1-7E40-C322-C70F-766A375F86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Online Performance </a:t>
            </a:r>
            <a:r>
              <a:rPr lang="de-CH" dirty="0" err="1"/>
              <a:t>impact</a:t>
            </a:r>
            <a:r>
              <a:rPr lang="de-CH" dirty="0"/>
              <a:t> on LLM</a:t>
            </a:r>
          </a:p>
          <a:p>
            <a:pPr lvl="1"/>
            <a:r>
              <a:rPr lang="de-CH" dirty="0" err="1"/>
              <a:t>Eval</a:t>
            </a:r>
            <a:r>
              <a:rPr lang="de-CH" dirty="0"/>
              <a:t> </a:t>
            </a:r>
            <a:r>
              <a:rPr lang="de-CH" dirty="0" err="1"/>
              <a:t>may</a:t>
            </a:r>
            <a:r>
              <a:rPr lang="de-CH" dirty="0"/>
              <a:t> </a:t>
            </a:r>
            <a:r>
              <a:rPr lang="de-CH" dirty="0" err="1"/>
              <a:t>call</a:t>
            </a:r>
            <a:r>
              <a:rPr lang="de-CH" dirty="0"/>
              <a:t> 10x </a:t>
            </a:r>
            <a:r>
              <a:rPr lang="de-CH" dirty="0" err="1"/>
              <a:t>more</a:t>
            </a:r>
            <a:r>
              <a:rPr lang="de-CH" dirty="0"/>
              <a:t> </a:t>
            </a:r>
            <a:r>
              <a:rPr lang="de-CH" dirty="0" err="1"/>
              <a:t>often</a:t>
            </a:r>
            <a:r>
              <a:rPr lang="de-CH" dirty="0"/>
              <a:t>, but </a:t>
            </a:r>
            <a:r>
              <a:rPr lang="de-CH" dirty="0" err="1"/>
              <a:t>have</a:t>
            </a:r>
            <a:r>
              <a:rPr lang="de-CH" dirty="0"/>
              <a:t> </a:t>
            </a:r>
            <a:r>
              <a:rPr lang="de-CH" dirty="0" err="1"/>
              <a:t>less</a:t>
            </a:r>
            <a:r>
              <a:rPr lang="de-CH" dirty="0"/>
              <a:t> </a:t>
            </a:r>
            <a:r>
              <a:rPr lang="de-CH" dirty="0" err="1"/>
              <a:t>output</a:t>
            </a:r>
            <a:r>
              <a:rPr lang="de-CH" dirty="0"/>
              <a:t> </a:t>
            </a:r>
            <a:r>
              <a:rPr lang="de-CH" dirty="0" err="1"/>
              <a:t>tokens</a:t>
            </a:r>
            <a:endParaRPr lang="de-CH" dirty="0"/>
          </a:p>
          <a:p>
            <a:r>
              <a:rPr lang="de-CH" dirty="0" err="1"/>
              <a:t>Which</a:t>
            </a:r>
            <a:r>
              <a:rPr lang="de-CH" dirty="0"/>
              <a:t> LLM do </a:t>
            </a:r>
            <a:r>
              <a:rPr lang="de-CH" dirty="0" err="1"/>
              <a:t>you</a:t>
            </a:r>
            <a:r>
              <a:rPr lang="de-CH" dirty="0"/>
              <a:t> </a:t>
            </a:r>
            <a:r>
              <a:rPr lang="de-CH" dirty="0" err="1"/>
              <a:t>use</a:t>
            </a:r>
            <a:r>
              <a:rPr lang="de-CH" dirty="0"/>
              <a:t> ? Same ? </a:t>
            </a:r>
            <a:r>
              <a:rPr lang="de-CH" dirty="0" err="1"/>
              <a:t>Faster</a:t>
            </a:r>
            <a:r>
              <a:rPr lang="de-CH" dirty="0"/>
              <a:t> ? Most Powerful ?</a:t>
            </a:r>
          </a:p>
          <a:p>
            <a:r>
              <a:rPr lang="de-CH" dirty="0" err="1"/>
              <a:t>What</a:t>
            </a:r>
            <a:r>
              <a:rPr lang="de-CH" dirty="0"/>
              <a:t> </a:t>
            </a:r>
            <a:r>
              <a:rPr lang="de-CH" dirty="0" err="1"/>
              <a:t>Dimensions</a:t>
            </a:r>
            <a:r>
              <a:rPr lang="de-CH" dirty="0"/>
              <a:t> do </a:t>
            </a:r>
            <a:r>
              <a:rPr lang="de-CH" dirty="0" err="1"/>
              <a:t>you</a:t>
            </a:r>
            <a:r>
              <a:rPr lang="de-CH" dirty="0"/>
              <a:t> </a:t>
            </a:r>
            <a:r>
              <a:rPr lang="de-CH" dirty="0" err="1"/>
              <a:t>eval</a:t>
            </a:r>
            <a:r>
              <a:rPr lang="de-CH" dirty="0"/>
              <a:t> ? </a:t>
            </a:r>
          </a:p>
          <a:p>
            <a:pPr lvl="1"/>
            <a:r>
              <a:rPr lang="de-CH" dirty="0" err="1"/>
              <a:t>Toxicity</a:t>
            </a:r>
            <a:r>
              <a:rPr lang="de-CH" dirty="0"/>
              <a:t>, </a:t>
            </a:r>
            <a:r>
              <a:rPr lang="de-CH" dirty="0" err="1"/>
              <a:t>Conciseness</a:t>
            </a:r>
            <a:r>
              <a:rPr lang="de-CH" dirty="0"/>
              <a:t>, </a:t>
            </a:r>
            <a:r>
              <a:rPr lang="de-CH" dirty="0" err="1"/>
              <a:t>Answer</a:t>
            </a:r>
            <a:r>
              <a:rPr lang="de-CH" dirty="0"/>
              <a:t> </a:t>
            </a:r>
            <a:r>
              <a:rPr lang="de-CH" dirty="0" err="1"/>
              <a:t>Relevance</a:t>
            </a:r>
            <a:r>
              <a:rPr lang="de-CH" dirty="0"/>
              <a:t> ?</a:t>
            </a:r>
          </a:p>
          <a:p>
            <a:pPr lvl="1"/>
            <a:r>
              <a:rPr lang="de-CH" dirty="0"/>
              <a:t>Ground Truth </a:t>
            </a:r>
            <a:r>
              <a:rPr lang="de-CH" dirty="0" err="1"/>
              <a:t>available</a:t>
            </a:r>
            <a:r>
              <a:rPr lang="de-CH" dirty="0"/>
              <a:t> ?</a:t>
            </a:r>
          </a:p>
          <a:p>
            <a:r>
              <a:rPr lang="de-CH" dirty="0"/>
              <a:t>Human Feedback  </a:t>
            </a:r>
            <a:r>
              <a:rPr lang="de-CH" dirty="0" err="1"/>
              <a:t>from</a:t>
            </a:r>
            <a:r>
              <a:rPr lang="de-CH" dirty="0"/>
              <a:t> </a:t>
            </a:r>
            <a:r>
              <a:rPr lang="de-CH" dirty="0" err="1"/>
              <a:t>your</a:t>
            </a:r>
            <a:r>
              <a:rPr lang="de-CH" dirty="0"/>
              <a:t> </a:t>
            </a:r>
            <a:r>
              <a:rPr lang="de-CH" dirty="0" err="1"/>
              <a:t>users</a:t>
            </a:r>
            <a:r>
              <a:rPr lang="de-CH" dirty="0"/>
              <a:t> ?</a:t>
            </a:r>
          </a:p>
          <a:p>
            <a:r>
              <a:rPr lang="de-CH" dirty="0"/>
              <a:t>Interpretation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Scores ?</a:t>
            </a:r>
          </a:p>
          <a:p>
            <a:pPr marL="152396" indent="0">
              <a:buNone/>
            </a:pPr>
            <a:endParaRPr lang="en-CH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5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dirty="0"/>
              <a:t>Your Experience ?</a:t>
            </a:r>
            <a:endParaRPr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13FFF1-7E40-C322-C70F-766A375F86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/>
              <a:t>Anyone</a:t>
            </a:r>
            <a:r>
              <a:rPr lang="de-CH" dirty="0"/>
              <a:t> </a:t>
            </a:r>
            <a:r>
              <a:rPr lang="de-CH" dirty="0" err="1"/>
              <a:t>doing</a:t>
            </a:r>
            <a:r>
              <a:rPr lang="de-CH" dirty="0"/>
              <a:t> RAG ? In </a:t>
            </a:r>
            <a:r>
              <a:rPr lang="de-CH" dirty="0" err="1"/>
              <a:t>Production</a:t>
            </a:r>
            <a:r>
              <a:rPr lang="de-CH" dirty="0"/>
              <a:t> ?</a:t>
            </a:r>
          </a:p>
          <a:p>
            <a:r>
              <a:rPr lang="de-CH" dirty="0" err="1"/>
              <a:t>Anyone</a:t>
            </a:r>
            <a:r>
              <a:rPr lang="de-CH" dirty="0"/>
              <a:t> </a:t>
            </a:r>
            <a:r>
              <a:rPr lang="de-CH" dirty="0" err="1"/>
              <a:t>already</a:t>
            </a:r>
            <a:r>
              <a:rPr lang="de-CH" dirty="0"/>
              <a:t> on Prem ?</a:t>
            </a:r>
          </a:p>
          <a:p>
            <a:r>
              <a:rPr lang="de-CH" dirty="0"/>
              <a:t>Do </a:t>
            </a:r>
            <a:r>
              <a:rPr lang="de-CH" dirty="0" err="1"/>
              <a:t>you</a:t>
            </a:r>
            <a:r>
              <a:rPr lang="de-CH" dirty="0"/>
              <a:t> do </a:t>
            </a:r>
            <a:r>
              <a:rPr lang="de-CH" dirty="0" err="1"/>
              <a:t>evaluation</a:t>
            </a:r>
            <a:r>
              <a:rPr lang="de-CH" dirty="0"/>
              <a:t> ? By </a:t>
            </a:r>
            <a:r>
              <a:rPr lang="de-CH" dirty="0" err="1"/>
              <a:t>humans</a:t>
            </a:r>
            <a:r>
              <a:rPr lang="de-CH" dirty="0"/>
              <a:t> ? </a:t>
            </a:r>
          </a:p>
          <a:p>
            <a:r>
              <a:rPr lang="de-CH" dirty="0" err="1"/>
              <a:t>What</a:t>
            </a:r>
            <a:r>
              <a:rPr lang="de-CH" dirty="0"/>
              <a:t> </a:t>
            </a:r>
            <a:r>
              <a:rPr lang="de-CH" dirty="0" err="1"/>
              <a:t>else</a:t>
            </a:r>
            <a:r>
              <a:rPr lang="de-CH" dirty="0"/>
              <a:t> do </a:t>
            </a:r>
            <a:r>
              <a:rPr lang="de-CH" dirty="0" err="1"/>
              <a:t>you</a:t>
            </a:r>
            <a:r>
              <a:rPr lang="de-CH" dirty="0"/>
              <a:t> </a:t>
            </a:r>
            <a:r>
              <a:rPr lang="de-CH" dirty="0" err="1"/>
              <a:t>use</a:t>
            </a:r>
            <a:r>
              <a:rPr lang="de-CH" dirty="0"/>
              <a:t> </a:t>
            </a:r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evaluation</a:t>
            </a:r>
            <a:r>
              <a:rPr lang="de-CH" dirty="0"/>
              <a:t> ?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41066723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2A995-349B-4D18-F733-ABA0D7409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 err="1"/>
              <a:t>Eval</a:t>
            </a:r>
            <a:r>
              <a:rPr lang="de-CH" dirty="0"/>
              <a:t> Frameworks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5E888A-38B9-9F04-A8A7-0FF6CE2724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>
                <a:solidFill>
                  <a:schemeClr val="tx2"/>
                </a:solidFill>
                <a:highlight>
                  <a:srgbClr val="808080"/>
                </a:highlight>
              </a:rPr>
              <a:t>DeepEval</a:t>
            </a:r>
            <a:r>
              <a:rPr lang="de-CH" dirty="0"/>
              <a:t>	https://docs.confident-ai.com/</a:t>
            </a:r>
          </a:p>
          <a:p>
            <a:r>
              <a:rPr lang="de-CH" dirty="0" err="1"/>
              <a:t>Ragas</a:t>
            </a:r>
            <a:r>
              <a:rPr lang="de-CH" dirty="0"/>
              <a:t>	https://ragas.io/</a:t>
            </a:r>
          </a:p>
          <a:p>
            <a:r>
              <a:rPr lang="de-CH" dirty="0" err="1"/>
              <a:t>TruLens</a:t>
            </a:r>
            <a:r>
              <a:rPr lang="de-CH" dirty="0"/>
              <a:t>	https://www.trulens.org/</a:t>
            </a:r>
          </a:p>
          <a:p>
            <a:r>
              <a:rPr lang="de-CH" dirty="0" err="1"/>
              <a:t>Evidently</a:t>
            </a:r>
            <a:r>
              <a:rPr lang="de-CH" dirty="0"/>
              <a:t>	https://www.evidentlyai.com/</a:t>
            </a:r>
          </a:p>
          <a:p>
            <a:r>
              <a:rPr lang="de-CH" dirty="0"/>
              <a:t>Ares	https://ares-ai.vercel.app/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8220010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65"/>
          <p:cNvSpPr txBox="1">
            <a:spLocks noGrp="1"/>
          </p:cNvSpPr>
          <p:nvPr>
            <p:ph type="title"/>
          </p:nvPr>
        </p:nvSpPr>
        <p:spPr>
          <a:xfrm>
            <a:off x="459000" y="1871800"/>
            <a:ext cx="11274000" cy="2862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rmAutofit/>
          </a:bodyPr>
          <a:lstStyle/>
          <a:p>
            <a:r>
              <a:rPr lang="en"/>
              <a:t>Wrap Up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43B36-C30C-1E41-63FD-A544CDBAC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de-CH" dirty="0"/>
              <a:t>Architecture </a:t>
            </a:r>
            <a:r>
              <a:rPr lang="de-CH" dirty="0" err="1"/>
              <a:t>Decision</a:t>
            </a:r>
            <a:r>
              <a:rPr lang="de-CH" dirty="0"/>
              <a:t>: </a:t>
            </a:r>
            <a:r>
              <a:rPr lang="de-CH" dirty="0" err="1"/>
              <a:t>self</a:t>
            </a:r>
            <a:r>
              <a:rPr lang="de-CH" dirty="0"/>
              <a:t>-hosting ?</a:t>
            </a:r>
            <a:endParaRPr lang="en-CH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3FF970-035D-335E-635B-F032F3760A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/>
              <a:t>Decision</a:t>
            </a:r>
            <a:r>
              <a:rPr lang="de-CH" dirty="0"/>
              <a:t>	: </a:t>
            </a:r>
            <a:r>
              <a:rPr lang="de-CH" dirty="0" err="1"/>
              <a:t>yes</a:t>
            </a:r>
            <a:endParaRPr lang="de-CH" dirty="0"/>
          </a:p>
          <a:p>
            <a:r>
              <a:rPr lang="de-CH" dirty="0"/>
              <a:t>Key-Driver	: </a:t>
            </a:r>
            <a:r>
              <a:rPr lang="de-CH" b="1" dirty="0" err="1"/>
              <a:t>privacy</a:t>
            </a:r>
            <a:r>
              <a:rPr lang="de-CH" dirty="0"/>
              <a:t>, </a:t>
            </a:r>
            <a:r>
              <a:rPr lang="de-CH" dirty="0" err="1"/>
              <a:t>version</a:t>
            </a:r>
            <a:r>
              <a:rPr lang="de-CH" dirty="0"/>
              <a:t> </a:t>
            </a:r>
            <a:r>
              <a:rPr lang="de-CH" dirty="0" err="1"/>
              <a:t>stability</a:t>
            </a:r>
            <a:r>
              <a:rPr lang="de-CH" dirty="0"/>
              <a:t>, </a:t>
            </a:r>
            <a:r>
              <a:rPr lang="de-CH" dirty="0" err="1"/>
              <a:t>limitations</a:t>
            </a:r>
            <a:endParaRPr lang="de-CH" dirty="0"/>
          </a:p>
          <a:p>
            <a:r>
              <a:rPr lang="de-CH" dirty="0"/>
              <a:t>Challenge	: </a:t>
            </a:r>
            <a:r>
              <a:rPr lang="de-CH" dirty="0" err="1"/>
              <a:t>which</a:t>
            </a:r>
            <a:r>
              <a:rPr lang="de-CH" dirty="0"/>
              <a:t> LLM ? </a:t>
            </a:r>
            <a:r>
              <a:rPr lang="de-CH" dirty="0" err="1"/>
              <a:t>Does</a:t>
            </a:r>
            <a:r>
              <a:rPr lang="de-CH" dirty="0"/>
              <a:t> </a:t>
            </a:r>
            <a:r>
              <a:rPr lang="de-CH" dirty="0" err="1"/>
              <a:t>it</a:t>
            </a:r>
            <a:r>
              <a:rPr lang="de-CH" dirty="0"/>
              <a:t> </a:t>
            </a:r>
            <a:r>
              <a:rPr lang="de-CH" dirty="0" err="1"/>
              <a:t>run</a:t>
            </a:r>
            <a:r>
              <a:rPr lang="de-CH" dirty="0"/>
              <a:t> on </a:t>
            </a:r>
            <a:r>
              <a:rPr lang="de-CH" dirty="0" err="1"/>
              <a:t>your</a:t>
            </a:r>
            <a:r>
              <a:rPr lang="de-CH" dirty="0"/>
              <a:t> </a:t>
            </a:r>
            <a:r>
              <a:rPr lang="de-CH" dirty="0" err="1"/>
              <a:t>hardware</a:t>
            </a:r>
            <a:r>
              <a:rPr lang="de-CH" dirty="0"/>
              <a:t> ?</a:t>
            </a:r>
          </a:p>
          <a:p>
            <a:r>
              <a:rPr lang="de-CH" dirty="0" err="1"/>
              <a:t>Surprises</a:t>
            </a:r>
            <a:r>
              <a:rPr lang="de-CH" dirty="0"/>
              <a:t>	: </a:t>
            </a:r>
            <a:r>
              <a:rPr lang="de-CH" dirty="0" err="1"/>
              <a:t>operating</a:t>
            </a:r>
            <a:r>
              <a:rPr lang="de-CH" dirty="0"/>
              <a:t> GPUs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really</a:t>
            </a:r>
            <a:r>
              <a:rPr lang="de-CH" dirty="0"/>
              <a:t> </a:t>
            </a:r>
            <a:r>
              <a:rPr lang="de-CH" dirty="0" err="1"/>
              <a:t>hard</a:t>
            </a:r>
            <a:endParaRPr lang="de-CH" dirty="0"/>
          </a:p>
          <a:p>
            <a:pPr lvl="1"/>
            <a:r>
              <a:rPr lang="de-CH" dirty="0" err="1"/>
              <a:t>Failures</a:t>
            </a:r>
            <a:endParaRPr lang="de-CH" dirty="0"/>
          </a:p>
          <a:p>
            <a:pPr lvl="1"/>
            <a:r>
              <a:rPr lang="de-CH" dirty="0"/>
              <a:t>Power</a:t>
            </a:r>
          </a:p>
          <a:p>
            <a:pPr lvl="1"/>
            <a:r>
              <a:rPr lang="de-CH" dirty="0" err="1"/>
              <a:t>Stability</a:t>
            </a:r>
            <a:endParaRPr lang="de-CH" dirty="0"/>
          </a:p>
          <a:p>
            <a:pPr lvl="1"/>
            <a:r>
              <a:rPr lang="de-CH" dirty="0" err="1"/>
              <a:t>Complexity</a:t>
            </a:r>
            <a:r>
              <a:rPr lang="de-CH" dirty="0"/>
              <a:t>, Work, Troubles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40415577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6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Key takeaways</a:t>
            </a:r>
            <a:endParaRPr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EA26522-82EC-4A85-3057-E65078823C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6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Collection of notebooks used</a:t>
            </a:r>
            <a:endParaRPr/>
          </a:p>
        </p:txBody>
      </p:sp>
      <p:sp>
        <p:nvSpPr>
          <p:cNvPr id="399" name="Google Shape;399;p6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indent="-411470">
              <a:buSzPct val="100000"/>
            </a:pPr>
            <a:r>
              <a:rPr lang="en" dirty="0"/>
              <a:t>Quantization:</a:t>
            </a:r>
          </a:p>
          <a:p>
            <a:pPr marL="807700" lvl="1" indent="0">
              <a:buSzPct val="100000"/>
              <a:buNone/>
            </a:pPr>
            <a:r>
              <a:rPr lang="en" dirty="0"/>
              <a:t> </a:t>
            </a:r>
            <a:r>
              <a:rPr lang="en" u="sng" dirty="0">
                <a:solidFill>
                  <a:schemeClr val="hlink"/>
                </a:solidFill>
                <a:hlinkClick r:id="rId3"/>
              </a:rPr>
              <a:t>https://colab.research.google.com/github/DJCordhose/practical-llm/blob/main/Assessment.ipynb</a:t>
            </a:r>
            <a:r>
              <a:rPr lang="en" dirty="0"/>
              <a:t> </a:t>
            </a:r>
          </a:p>
          <a:p>
            <a:pPr marL="807700" lvl="1" indent="0">
              <a:buSzPct val="100000"/>
              <a:buNone/>
            </a:pPr>
            <a:endParaRPr lang="en" dirty="0"/>
          </a:p>
          <a:p>
            <a:pPr indent="-411470">
              <a:buSzPct val="100000"/>
            </a:pPr>
            <a:r>
              <a:rPr lang="en" dirty="0"/>
              <a:t>Evaluation: </a:t>
            </a:r>
          </a:p>
          <a:p>
            <a:pPr marL="807700" lvl="1" indent="0">
              <a:buSzPct val="100000"/>
              <a:buNone/>
            </a:pPr>
            <a:r>
              <a:rPr lang="en" dirty="0"/>
              <a:t> </a:t>
            </a:r>
            <a:r>
              <a:rPr lang="en" u="sng" dirty="0">
                <a:solidFill>
                  <a:schemeClr val="hlink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https://colab.research.google.com/github/DJCordhose/practical-llm/blob/main/Eval4pptx.ipynb</a:t>
            </a:r>
            <a:r>
              <a:rPr lang="en" u="sng" dirty="0">
                <a:solidFill>
                  <a:schemeClr val="hlink"/>
                </a:solidFill>
              </a:rPr>
              <a:t> </a:t>
            </a:r>
          </a:p>
          <a:p>
            <a:pPr marL="198115" indent="0">
              <a:buSzPct val="100000"/>
              <a:buNone/>
            </a:pP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8485012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E9085268-8182-316F-96F4-1429033C9D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7014" y="2032780"/>
            <a:ext cx="2302919" cy="2302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8589DD-CA57-9C88-A696-B837B26FE4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z="2300" dirty="0" err="1">
                <a:highlight>
                  <a:srgbClr val="FF9900"/>
                </a:highlight>
              </a:rPr>
              <a:t>Thank</a:t>
            </a:r>
            <a:r>
              <a:rPr lang="de-CH" sz="2300" dirty="0">
                <a:highlight>
                  <a:srgbClr val="FF9900"/>
                </a:highlight>
              </a:rPr>
              <a:t> </a:t>
            </a:r>
            <a:r>
              <a:rPr lang="de-CH" sz="2300" dirty="0" err="1">
                <a:highlight>
                  <a:srgbClr val="FF9900"/>
                </a:highlight>
              </a:rPr>
              <a:t>you</a:t>
            </a:r>
            <a:endParaRPr lang="en-CH" sz="2300" dirty="0">
              <a:highlight>
                <a:srgbClr val="FF99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7939757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779378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C9E336-5201-8B0E-3CBC-C15568374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4AFFFB-3795-F53E-680A-7F92CEFB7D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32AB9F7-9BC8-68B2-9B92-73727DC7E99A}"/>
              </a:ext>
            </a:extLst>
          </p:cNvPr>
          <p:cNvSpPr/>
          <p:nvPr/>
        </p:nvSpPr>
        <p:spPr>
          <a:xfrm>
            <a:off x="-167472" y="-73688"/>
            <a:ext cx="13344211" cy="7328597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2400"/>
          </a:p>
        </p:txBody>
      </p:sp>
    </p:spTree>
    <p:extLst>
      <p:ext uri="{BB962C8B-B14F-4D97-AF65-F5344CB8AC3E}">
        <p14:creationId xmlns:p14="http://schemas.microsoft.com/office/powerpoint/2010/main" val="2348952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6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/>
              <a:t>Collection of notebooks used</a:t>
            </a:r>
            <a:endParaRPr/>
          </a:p>
        </p:txBody>
      </p:sp>
      <p:sp>
        <p:nvSpPr>
          <p:cNvPr id="399" name="Google Shape;399;p67"/>
          <p:cNvSpPr txBox="1">
            <a:spLocks noGrp="1"/>
          </p:cNvSpPr>
          <p:nvPr>
            <p:ph type="body" idx="1"/>
          </p:nvPr>
        </p:nvSpPr>
        <p:spPr>
          <a:xfrm>
            <a:off x="415600" y="1645433"/>
            <a:ext cx="11360800" cy="444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indent="-411470">
              <a:buSzPct val="100000"/>
            </a:pPr>
            <a:r>
              <a:rPr lang="en"/>
              <a:t>SetFit: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https://colab.research.google.com/github/DJCordhose/practical-llm/blob/main/Assessment_SetFit.ipynb</a:t>
            </a:r>
            <a:r>
              <a:rPr lang="en"/>
              <a:t> </a:t>
            </a:r>
            <a:endParaRPr/>
          </a:p>
          <a:p>
            <a:pPr indent="-411470">
              <a:buSzPct val="100000"/>
            </a:pPr>
            <a:r>
              <a:rPr lang="en"/>
              <a:t>Microsoft Phi 3 3.8B: </a:t>
            </a:r>
            <a:r>
              <a:rPr lang="en" u="sng">
                <a:solidFill>
                  <a:schemeClr val="accent5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https://colab.research.google.com/github/DJCordhose/practical-llm/blob/main/Assessment_Phi_3_mini_T4.ipynb</a:t>
            </a:r>
            <a:r>
              <a:rPr lang="en"/>
              <a:t> </a:t>
            </a:r>
            <a:endParaRPr/>
          </a:p>
          <a:p>
            <a:pPr indent="-411470">
              <a:buSzPct val="100000"/>
            </a:pPr>
            <a:r>
              <a:rPr lang="en"/>
              <a:t>Google Gemma 2 2B: </a:t>
            </a:r>
            <a:r>
              <a:rPr lang="en" u="sng">
                <a:solidFill>
                  <a:schemeClr val="accent5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https://colab.research.google.com/github/DJCordhose/practical-llm/blob/main/Assessment_Gemma_2_2B_T4.ipynb</a:t>
            </a:r>
            <a:r>
              <a:rPr lang="en"/>
              <a:t> </a:t>
            </a:r>
            <a:endParaRPr/>
          </a:p>
          <a:p>
            <a:pPr indent="-411470">
              <a:buSzPct val="100000"/>
            </a:pPr>
            <a:r>
              <a:rPr lang="en"/>
              <a:t>Meta Llama 3.1 8B - Quantized to 4-Bit and 8-Bit: </a:t>
            </a:r>
            <a:r>
              <a:rPr lang="en" u="sng">
                <a:solidFill>
                  <a:schemeClr val="accent5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https://colab.research.google.com/github/DJCordhose/practical-llm/blob/main/Assessment_Llama_3.1_8B_Quantize_T4.ipynb</a:t>
            </a:r>
            <a:r>
              <a:rPr lang="en"/>
              <a:t> </a:t>
            </a:r>
            <a:endParaRPr/>
          </a:p>
          <a:p>
            <a:pPr indent="-411470">
              <a:buSzPct val="100000"/>
            </a:pPr>
            <a:r>
              <a:rPr lang="en"/>
              <a:t>Meta Llama 3.1 8B: </a:t>
            </a:r>
            <a:r>
              <a:rPr lang="en" u="sng">
                <a:solidFill>
                  <a:schemeClr val="accent5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https://colab.research.google.com/github/DJCordhose/practical-llm/blob/main/Assessment_Llama_3.1_8B_Full_T4.ipynb</a:t>
            </a:r>
            <a:r>
              <a:rPr lang="en"/>
              <a:t> </a:t>
            </a:r>
            <a:endParaRPr/>
          </a:p>
          <a:p>
            <a:pPr indent="-411470">
              <a:buSzPct val="100000"/>
            </a:pPr>
            <a:r>
              <a:rPr lang="en"/>
              <a:t>Mixtral 8x7B with extreme quantization: </a:t>
            </a:r>
            <a:r>
              <a:rPr lang="en" u="sng">
                <a:solidFill>
                  <a:schemeClr val="hlink"/>
                </a:solidFill>
                <a:hlinkClick r:id="rId8"/>
              </a:rPr>
              <a:t>https://github.com/DJCordhose/practical-llm/blob/main/Assessment_Mixtral_8x7B.ipynb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63"/>
          <p:cNvSpPr txBox="1">
            <a:spLocks noGrp="1"/>
          </p:cNvSpPr>
          <p:nvPr>
            <p:ph type="body" idx="1"/>
          </p:nvPr>
        </p:nvSpPr>
        <p:spPr>
          <a:xfrm>
            <a:off x="415600" y="1645433"/>
            <a:ext cx="11360800" cy="444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buAutoNum type="arabicPeriod"/>
            </a:pPr>
            <a:r>
              <a:rPr lang="en"/>
              <a:t>score changes a lot</a:t>
            </a:r>
            <a:endParaRPr/>
          </a:p>
          <a:p>
            <a:pPr lvl="1">
              <a:buAutoNum type="alphaLcPeriod"/>
            </a:pPr>
            <a:r>
              <a:rPr lang="en"/>
              <a:t>accuracy or </a:t>
            </a:r>
            <a:endParaRPr/>
          </a:p>
          <a:p>
            <a:pPr lvl="1">
              <a:buAutoNum type="alphaLcPeriod"/>
            </a:pPr>
            <a:r>
              <a:rPr lang="en"/>
              <a:t>a criteria</a:t>
            </a:r>
            <a:endParaRPr/>
          </a:p>
          <a:p>
            <a:pPr>
              <a:buAutoNum type="arabicPeriod"/>
            </a:pPr>
            <a:r>
              <a:rPr lang="en"/>
              <a:t>distribution changes a lot, e.g.</a:t>
            </a:r>
            <a:endParaRPr/>
          </a:p>
          <a:p>
            <a:pPr lvl="1">
              <a:buAutoNum type="alphaLcPeriod"/>
            </a:pPr>
            <a:r>
              <a:rPr lang="en"/>
              <a:t>length of inputs or outputs</a:t>
            </a:r>
            <a:endParaRPr/>
          </a:p>
          <a:p>
            <a:pPr lvl="1">
              <a:buAutoNum type="alphaLcPeriod"/>
            </a:pPr>
            <a:r>
              <a:rPr lang="en"/>
              <a:t>processing time / latency</a:t>
            </a:r>
            <a:endParaRPr/>
          </a:p>
          <a:p>
            <a:pPr lvl="1">
              <a:buAutoNum type="alphaLcPeriod"/>
            </a:pPr>
            <a:r>
              <a:rPr lang="en"/>
              <a:t>use univariate two-sample tests</a:t>
            </a:r>
            <a:endParaRPr/>
          </a:p>
          <a:p>
            <a:pPr lvl="1">
              <a:buAutoNum type="alphaLcPeriod"/>
            </a:pPr>
            <a:r>
              <a:rPr lang="en"/>
              <a:t>choose test based on properties of samples</a:t>
            </a:r>
            <a:endParaRPr/>
          </a:p>
          <a:p>
            <a:pPr>
              <a:buAutoNum type="arabicPeriod"/>
            </a:pPr>
            <a:r>
              <a:rPr lang="en"/>
              <a:t>train an Encoder Model to tell old data from new data</a:t>
            </a:r>
            <a:endParaRPr/>
          </a:p>
          <a:p>
            <a:pPr lvl="1">
              <a:buAutoNum type="alphaLcPeriod"/>
            </a:pPr>
            <a:r>
              <a:rPr lang="en"/>
              <a:t>if the model has predictive power, there must be a systematic change</a:t>
            </a:r>
            <a:endParaRPr/>
          </a:p>
        </p:txBody>
      </p:sp>
      <p:sp>
        <p:nvSpPr>
          <p:cNvPr id="372" name="Google Shape;372;p63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/>
              <a:t>LLM Drift Detection</a:t>
            </a:r>
            <a:endParaRPr/>
          </a:p>
        </p:txBody>
      </p:sp>
      <p:sp>
        <p:nvSpPr>
          <p:cNvPr id="373" name="Google Shape;373;p63"/>
          <p:cNvSpPr txBox="1"/>
          <p:nvPr/>
        </p:nvSpPr>
        <p:spPr>
          <a:xfrm>
            <a:off x="7109200" y="5974001"/>
            <a:ext cx="4667200" cy="1354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400" u="sng">
                <a:solidFill>
                  <a:schemeClr val="hlink"/>
                </a:solidFill>
                <a:hlinkClick r:id="rId3"/>
              </a:rPr>
              <a:t>https://www.evidentlyai.com/blog/open-source-llm-evaluation#drift-detection</a:t>
            </a:r>
            <a:r>
              <a:rPr lang="en" sz="2400"/>
              <a:t> </a:t>
            </a:r>
            <a:endParaRPr sz="2400"/>
          </a:p>
        </p:txBody>
      </p:sp>
      <p:sp>
        <p:nvSpPr>
          <p:cNvPr id="374" name="Google Shape;374;p63"/>
          <p:cNvSpPr txBox="1"/>
          <p:nvPr/>
        </p:nvSpPr>
        <p:spPr>
          <a:xfrm>
            <a:off x="415600" y="5891767"/>
            <a:ext cx="4000000" cy="1354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400" u="sng">
                <a:solidFill>
                  <a:schemeClr val="hlink"/>
                </a:solidFill>
                <a:hlinkClick r:id="rId4"/>
              </a:rPr>
              <a:t>https://www.evidentlyai.com/blog/data-drift-detection-large-datasets</a:t>
            </a:r>
            <a:r>
              <a:rPr lang="en" sz="2400"/>
              <a:t> </a:t>
            </a:r>
            <a:endParaRPr sz="240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6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/>
              <a:t>Finding Drift in Embeddings</a:t>
            </a:r>
            <a:endParaRPr/>
          </a:p>
        </p:txBody>
      </p:sp>
      <p:sp>
        <p:nvSpPr>
          <p:cNvPr id="380" name="Google Shape;380;p64"/>
          <p:cNvSpPr txBox="1">
            <a:spLocks noGrp="1"/>
          </p:cNvSpPr>
          <p:nvPr>
            <p:ph type="body" idx="1"/>
          </p:nvPr>
        </p:nvSpPr>
        <p:spPr>
          <a:xfrm>
            <a:off x="415600" y="1645433"/>
            <a:ext cx="11360800" cy="444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/>
              <a:t>Embedding can be generated from text using encoder style embedding model</a:t>
            </a:r>
            <a:endParaRPr/>
          </a:p>
          <a:p>
            <a:pPr lvl="1"/>
            <a:r>
              <a:rPr lang="en"/>
              <a:t>Can be as simple as raw encoder model without head</a:t>
            </a:r>
            <a:endParaRPr/>
          </a:p>
          <a:p>
            <a:pPr lvl="1"/>
            <a:r>
              <a:rPr lang="en" u="sng">
                <a:solidFill>
                  <a:schemeClr val="hlink"/>
                </a:solidFill>
                <a:hlinkClick r:id="rId3"/>
              </a:rPr>
              <a:t>https://openai.com/index/new-embedding-models-and-api-updates/</a:t>
            </a:r>
            <a:r>
              <a:rPr lang="en"/>
              <a:t> </a:t>
            </a:r>
            <a:endParaRPr/>
          </a:p>
          <a:p>
            <a:r>
              <a:rPr lang="en"/>
              <a:t>drift detection methods (potentially with dimensionality reduction)</a:t>
            </a:r>
            <a:endParaRPr/>
          </a:p>
          <a:p>
            <a:pPr lvl="1"/>
            <a:r>
              <a:rPr lang="en"/>
              <a:t>Euclidean distance on average embedding</a:t>
            </a:r>
            <a:endParaRPr/>
          </a:p>
          <a:p>
            <a:pPr lvl="1"/>
            <a:r>
              <a:rPr lang="en"/>
              <a:t>Cosine distance on average embedding</a:t>
            </a:r>
            <a:endParaRPr/>
          </a:p>
          <a:p>
            <a:pPr lvl="1"/>
            <a:r>
              <a:rPr lang="en"/>
              <a:t>Classifier model</a:t>
            </a:r>
            <a:endParaRPr/>
          </a:p>
          <a:p>
            <a:pPr lvl="1"/>
            <a:r>
              <a:rPr lang="en"/>
              <a:t>Share of drifted embedding components</a:t>
            </a:r>
            <a:endParaRPr/>
          </a:p>
        </p:txBody>
      </p:sp>
      <p:sp>
        <p:nvSpPr>
          <p:cNvPr id="381" name="Google Shape;381;p64"/>
          <p:cNvSpPr txBox="1"/>
          <p:nvPr/>
        </p:nvSpPr>
        <p:spPr>
          <a:xfrm>
            <a:off x="5873600" y="6037201"/>
            <a:ext cx="6318400" cy="1354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400"/>
              <a:t>Failing Loudly: An Empirical Study of Methods for Detecting Dataset Shift: </a:t>
            </a:r>
            <a:r>
              <a:rPr lang="en" sz="2400" u="sng">
                <a:solidFill>
                  <a:schemeClr val="hlink"/>
                </a:solidFill>
                <a:hlinkClick r:id="rId4"/>
              </a:rPr>
              <a:t>https://arxiv.org/abs/1810.11953</a:t>
            </a:r>
            <a:r>
              <a:rPr lang="en" sz="2400"/>
              <a:t> </a:t>
            </a:r>
            <a:endParaRPr sz="2400"/>
          </a:p>
        </p:txBody>
      </p:sp>
      <p:sp>
        <p:nvSpPr>
          <p:cNvPr id="382" name="Google Shape;382;p64"/>
          <p:cNvSpPr txBox="1"/>
          <p:nvPr/>
        </p:nvSpPr>
        <p:spPr>
          <a:xfrm>
            <a:off x="941033" y="5987501"/>
            <a:ext cx="4615200" cy="984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400" u="sng">
                <a:solidFill>
                  <a:schemeClr val="hlink"/>
                </a:solidFill>
                <a:hlinkClick r:id="rId5"/>
              </a:rPr>
              <a:t>https://www.evidentlyai.com/blog/embedding-drift-detection</a:t>
            </a:r>
            <a:r>
              <a:rPr lang="en" sz="2400"/>
              <a:t> </a:t>
            </a:r>
            <a:endParaRPr sz="240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" sz="4400" b="0" dirty="0"/>
              <a:t>This workshop is about solving the challenges arising from self hosting</a:t>
            </a:r>
            <a:endParaRPr sz="4400" b="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4"/>
          <p:cNvSpPr txBox="1">
            <a:spLocks noGrp="1"/>
          </p:cNvSpPr>
          <p:nvPr>
            <p:ph type="title"/>
          </p:nvPr>
        </p:nvSpPr>
        <p:spPr>
          <a:xfrm>
            <a:off x="557530" y="313320"/>
            <a:ext cx="9056195" cy="520001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Who are we?</a:t>
            </a:r>
            <a:endParaRPr/>
          </a:p>
        </p:txBody>
      </p:sp>
      <p:sp>
        <p:nvSpPr>
          <p:cNvPr id="123" name="Google Shape;123;p24"/>
          <p:cNvSpPr txBox="1">
            <a:spLocks noGrp="1"/>
          </p:cNvSpPr>
          <p:nvPr>
            <p:ph type="body" idx="1"/>
          </p:nvPr>
        </p:nvSpPr>
        <p:spPr>
          <a:xfrm>
            <a:off x="415600" y="1645433"/>
            <a:ext cx="11394228" cy="444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spcAft>
                <a:spcPts val="1600"/>
              </a:spcAft>
              <a:buNone/>
            </a:pPr>
            <a:r>
              <a:rPr lang="en" dirty="0"/>
              <a:t>Olliver 					Christian	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6"/>
          <p:cNvSpPr txBox="1">
            <a:spLocks noGrp="1"/>
          </p:cNvSpPr>
          <p:nvPr>
            <p:ph type="title"/>
          </p:nvPr>
        </p:nvSpPr>
        <p:spPr>
          <a:xfrm>
            <a:off x="459000" y="1871800"/>
            <a:ext cx="11274000" cy="2862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rmAutofit/>
          </a:bodyPr>
          <a:lstStyle/>
          <a:p>
            <a:r>
              <a:rPr lang="en" dirty="0"/>
              <a:t>LLM Intro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960112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25354" y="0"/>
            <a:ext cx="2766646" cy="3615397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7"/>
          <p:cNvSpPr txBox="1">
            <a:spLocks noGrp="1"/>
          </p:cNvSpPr>
          <p:nvPr>
            <p:ph type="title"/>
          </p:nvPr>
        </p:nvSpPr>
        <p:spPr>
          <a:xfrm>
            <a:off x="557530" y="313320"/>
            <a:ext cx="8538485" cy="520001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sz="1800" dirty="0"/>
              <a:t>Transformers, LLMs, Encoder, Decoder: WTF?</a:t>
            </a:r>
            <a:endParaRPr sz="1800" dirty="0"/>
          </a:p>
        </p:txBody>
      </p:sp>
      <p:sp>
        <p:nvSpPr>
          <p:cNvPr id="142" name="Google Shape;142;p27"/>
          <p:cNvSpPr txBox="1">
            <a:spLocks noGrp="1"/>
          </p:cNvSpPr>
          <p:nvPr>
            <p:ph type="body" idx="1"/>
          </p:nvPr>
        </p:nvSpPr>
        <p:spPr>
          <a:xfrm>
            <a:off x="415600" y="1645433"/>
            <a:ext cx="8538486" cy="444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indent="-440256">
              <a:lnSpc>
                <a:spcPts val="2600"/>
              </a:lnSpc>
              <a:buSzPts val="1600"/>
            </a:pPr>
            <a:r>
              <a:rPr lang="en" sz="1800" b="1" dirty="0"/>
              <a:t>Transformers</a:t>
            </a:r>
            <a:r>
              <a:rPr lang="en" sz="1800" dirty="0"/>
              <a:t>: A flexible architecture that uses self-attention to process sequential data efficiently.</a:t>
            </a:r>
            <a:endParaRPr sz="1800" dirty="0"/>
          </a:p>
          <a:p>
            <a:pPr indent="-440256">
              <a:lnSpc>
                <a:spcPts val="2600"/>
              </a:lnSpc>
              <a:buSzPts val="1600"/>
            </a:pPr>
            <a:r>
              <a:rPr lang="en" sz="1800" b="1" dirty="0"/>
              <a:t>LLMs</a:t>
            </a:r>
            <a:r>
              <a:rPr lang="en" sz="1800" dirty="0"/>
              <a:t>: Large-scale Transformer models trained on extensive text datasets to perform various language tasks.</a:t>
            </a:r>
            <a:endParaRPr sz="1800" dirty="0"/>
          </a:p>
          <a:p>
            <a:pPr lvl="1" indent="-440256">
              <a:lnSpc>
                <a:spcPts val="2600"/>
              </a:lnSpc>
              <a:buSzPts val="1600"/>
            </a:pPr>
            <a:r>
              <a:rPr lang="en" sz="1600" b="1" dirty="0"/>
              <a:t>Encoder Models</a:t>
            </a:r>
            <a:r>
              <a:rPr lang="en" sz="1600" dirty="0"/>
              <a:t>: </a:t>
            </a:r>
          </a:p>
          <a:p>
            <a:pPr lvl="2" indent="-440256">
              <a:lnSpc>
                <a:spcPts val="2600"/>
              </a:lnSpc>
              <a:buSzPts val="1600"/>
            </a:pPr>
            <a:r>
              <a:rPr lang="en" sz="1600" dirty="0"/>
              <a:t>Part of the Transformer architecture focused on understanding and interpreting input data (</a:t>
            </a:r>
            <a:r>
              <a:rPr lang="en" sz="1600" i="1" dirty="0"/>
              <a:t>e.g. BERT</a:t>
            </a:r>
            <a:r>
              <a:rPr lang="en" sz="1600" dirty="0"/>
              <a:t>)</a:t>
            </a:r>
          </a:p>
          <a:p>
            <a:pPr lvl="2" indent="-440256">
              <a:lnSpc>
                <a:spcPts val="2600"/>
              </a:lnSpc>
              <a:buSzPts val="1600"/>
            </a:pPr>
            <a:r>
              <a:rPr lang="en" sz="1600" dirty="0"/>
              <a:t>Instrumental for Embedding Models</a:t>
            </a:r>
            <a:endParaRPr sz="1600" dirty="0"/>
          </a:p>
          <a:p>
            <a:pPr lvl="1" indent="-440256">
              <a:lnSpc>
                <a:spcPts val="2600"/>
              </a:lnSpc>
              <a:buSzPts val="1600"/>
            </a:pPr>
            <a:r>
              <a:rPr lang="en" sz="1600" b="1" dirty="0"/>
              <a:t>Decoder Models</a:t>
            </a:r>
            <a:r>
              <a:rPr lang="en" sz="1600" dirty="0"/>
              <a:t>: </a:t>
            </a:r>
          </a:p>
          <a:p>
            <a:pPr lvl="2" indent="-440256">
              <a:lnSpc>
                <a:spcPts val="2600"/>
              </a:lnSpc>
              <a:buSzPts val="1600"/>
            </a:pPr>
            <a:r>
              <a:rPr lang="en" sz="1600" dirty="0"/>
              <a:t>Part of the Transformer architecture focused on generating sequential output based on the interpreted inputs or prior outputs</a:t>
            </a:r>
          </a:p>
          <a:p>
            <a:pPr lvl="2" indent="-440256">
              <a:lnSpc>
                <a:spcPts val="2600"/>
              </a:lnSpc>
              <a:buSzPts val="1600"/>
            </a:pPr>
            <a:r>
              <a:rPr lang="en" sz="1600" dirty="0"/>
              <a:t>Instrumental for GPT-style Models like </a:t>
            </a:r>
            <a:r>
              <a:rPr lang="en" sz="1600" dirty="0">
                <a:solidFill>
                  <a:schemeClr val="tx2"/>
                </a:solidFill>
                <a:highlight>
                  <a:srgbClr val="808080"/>
                </a:highlight>
              </a:rPr>
              <a:t>Llama, Mistral or OpenAI GPT</a:t>
            </a:r>
            <a:endParaRPr sz="1600" dirty="0">
              <a:solidFill>
                <a:schemeClr val="tx2"/>
              </a:solidFill>
              <a:highlight>
                <a:srgbClr val="80808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0044229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master_geberit_16zu9_DE">
  <a:themeElements>
    <a:clrScheme name="Colour_geberit">
      <a:dk1>
        <a:srgbClr val="575757"/>
      </a:dk1>
      <a:lt1>
        <a:sysClr val="window" lastClr="FFFFFF"/>
      </a:lt1>
      <a:dk2>
        <a:srgbClr val="FF9B3C"/>
      </a:dk2>
      <a:lt2>
        <a:srgbClr val="004673"/>
      </a:lt2>
      <a:accent1>
        <a:srgbClr val="376EB4"/>
      </a:accent1>
      <a:accent2>
        <a:srgbClr val="F0F0F0"/>
      </a:accent2>
      <a:accent3>
        <a:srgbClr val="D9D9D9"/>
      </a:accent3>
      <a:accent4>
        <a:srgbClr val="868686"/>
      </a:accent4>
      <a:accent5>
        <a:srgbClr val="575757"/>
      </a:accent5>
      <a:accent6>
        <a:srgbClr val="3D3D3D"/>
      </a:accent6>
      <a:hlink>
        <a:srgbClr val="376EB4"/>
      </a:hlink>
      <a:folHlink>
        <a:srgbClr val="376EB4"/>
      </a:folHlink>
    </a:clrScheme>
    <a:fontScheme name="Font_geberi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 w="9525">
          <a:noFill/>
        </a:ln>
      </a:spPr>
      <a:bodyPr lIns="36000" tIns="36000" rIns="36000" bIns="36000" rtlCol="0" anchor="ctr"/>
      <a:lstStyle>
        <a:defPPr algn="ctr">
          <a:defRPr sz="1600" dirty="0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accent4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marL="182563" indent="-182563">
          <a:spcBef>
            <a:spcPts val="600"/>
          </a:spcBef>
          <a:buClr>
            <a:schemeClr val="tx1"/>
          </a:buClr>
          <a:buSzPct val="100000"/>
          <a:buFont typeface="Arial" panose="020B0604020202020204" pitchFamily="34" charset="0"/>
          <a:buChar char="•"/>
          <a:defRPr sz="1600" dirty="0">
            <a:latin typeface="Arial"/>
          </a:defRPr>
        </a:defPPr>
      </a:lstStyle>
    </a:txDef>
  </a:objectDefaults>
  <a:extraClrSchemeLst/>
  <a:custClrLst>
    <a:custClr name="Geberit Blue">
      <a:srgbClr val="376EB4"/>
    </a:custClr>
    <a:custClr name="Emerald Green light">
      <a:srgbClr val="4BA5A0"/>
    </a:custClr>
    <a:custClr name="Wood light">
      <a:srgbClr val="B4A078"/>
    </a:custClr>
    <a:custClr name="Rock light">
      <a:srgbClr val="878590"/>
    </a:custClr>
    <a:custClr name="Sky light">
      <a:srgbClr val="96B4D2"/>
    </a:custClr>
    <a:custClr name="Ocean light">
      <a:srgbClr val="91B2BC"/>
    </a:custClr>
    <a:custClr name="Forrest light">
      <a:srgbClr val="7A916B"/>
    </a:custClr>
    <a:custClr name="Disruptive Orange light">
      <a:srgbClr val="F6E1C1"/>
    </a:custClr>
    <a:custClr name="Sunlight light">
      <a:srgbClr val="F7EEDC"/>
    </a:custClr>
    <a:custClr name=" ">
      <a:srgbClr val="FFFFFF"/>
    </a:custClr>
    <a:custClr name="Geberit Blue light">
      <a:srgbClr val="B4CDF0"/>
    </a:custClr>
    <a:custClr name="Emerald Green regular">
      <a:srgbClr val="4BA5A0"/>
    </a:custClr>
    <a:custClr name="Wood regular">
      <a:srgbClr val="87765A"/>
    </a:custClr>
    <a:custClr name="Rock regular">
      <a:srgbClr val="646468"/>
    </a:custClr>
    <a:custClr name="Sky regular">
      <a:srgbClr val="356468"/>
    </a:custClr>
    <a:custClr name="Ocean regular">
      <a:srgbClr val="55828C"/>
    </a:custClr>
    <a:custClr name="Forrest regular">
      <a:srgbClr val="5A6C50"/>
    </a:custClr>
    <a:custClr name="Disruptive Orange regular">
      <a:srgbClr val="EEC88E"/>
    </a:custClr>
    <a:custClr name="Sunlight regular">
      <a:srgbClr val="F3E6C3"/>
    </a:custClr>
    <a:custClr name=" ">
      <a:srgbClr val="FFFFFF"/>
    </a:custClr>
    <a:custClr name="Geberit Blue regular">
      <a:srgbClr val="0A5A96"/>
    </a:custClr>
    <a:custClr name="Emerald Green dark">
      <a:srgbClr val="377B78"/>
    </a:custClr>
    <a:custClr name="Wood dark">
      <a:srgbClr val="5A503C"/>
    </a:custClr>
    <a:custClr name="Rock dark">
      <a:srgbClr val="4E4E50"/>
    </a:custClr>
    <a:custClr name="Sky dark">
      <a:srgbClr val="23465A"/>
    </a:custClr>
    <a:custClr name="Ocean dark">
      <a:srgbClr val="466973"/>
    </a:custClr>
    <a:custClr name="Forrest dark">
      <a:srgbClr val="41503A"/>
    </a:custClr>
    <a:custClr name="Disruptive Orange dark">
      <a:srgbClr val="FF9B3C"/>
    </a:custClr>
    <a:custClr name="Sunlight dark">
      <a:srgbClr val="EEDAA0"/>
    </a:custClr>
    <a:custClr name=" ">
      <a:srgbClr val="FFFFFF"/>
    </a:custClr>
    <a:custClr name="Geberit Blue dark">
      <a:srgbClr val="004673"/>
    </a:custClr>
  </a:custClrLst>
  <a:extLst>
    <a:ext uri="{05A4C25C-085E-4340-85A3-A5531E510DB2}">
      <thm15:themeFamily xmlns:thm15="http://schemas.microsoft.com/office/thememl/2012/main" name="master_geberit_13_07_2017.potx" id="{4626D98C-D9FC-4970-B914-2ACBCA4D6C11}" vid="{A310A29A-5745-4413-8762-D1337598FCD4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4227</Words>
  <Application>Microsoft Office PowerPoint</Application>
  <PresentationFormat>Widescreen</PresentationFormat>
  <Paragraphs>617</Paragraphs>
  <Slides>57</Slides>
  <Notes>47</Notes>
  <HiddenSlides>2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8" baseType="lpstr">
      <vt:lpstr>[Normal Text]</vt:lpstr>
      <vt:lpstr>Arial</vt:lpstr>
      <vt:lpstr>Calibri</vt:lpstr>
      <vt:lpstr>Montserrat</vt:lpstr>
      <vt:lpstr>Oswald</vt:lpstr>
      <vt:lpstr>Playfair Display</vt:lpstr>
      <vt:lpstr>Roboto</vt:lpstr>
      <vt:lpstr>Source Sans Pro</vt:lpstr>
      <vt:lpstr>Symbol</vt:lpstr>
      <vt:lpstr>master_geberit_16zu9_DE</vt:lpstr>
      <vt:lpstr>think-cell Folie</vt:lpstr>
      <vt:lpstr>Our Prep</vt:lpstr>
      <vt:lpstr>Prerequisites - Running LLMs on Prem</vt:lpstr>
      <vt:lpstr>Running LLMs on prem</vt:lpstr>
      <vt:lpstr>Why self hosting an LLM?</vt:lpstr>
      <vt:lpstr>Architecture Decision: self-hosting ?</vt:lpstr>
      <vt:lpstr>This workshop is about solving the challenges arising from self hosting</vt:lpstr>
      <vt:lpstr>Who are we?</vt:lpstr>
      <vt:lpstr>LLM Intro</vt:lpstr>
      <vt:lpstr>Transformers, LLMs, Encoder, Decoder: WTF?</vt:lpstr>
      <vt:lpstr>Decoder Models</vt:lpstr>
      <vt:lpstr>How does a Decoder Model work ?</vt:lpstr>
      <vt:lpstr>How does a Decoder Model work ?</vt:lpstr>
      <vt:lpstr>How does a Decoder Model work ?</vt:lpstr>
      <vt:lpstr>How does a Decoder Model work ?</vt:lpstr>
      <vt:lpstr>How does a Decoder Model work ?</vt:lpstr>
      <vt:lpstr>PowerPoint Presentation</vt:lpstr>
      <vt:lpstr>How does a Decoder Model work ?</vt:lpstr>
      <vt:lpstr>Decoder On-Prem Challenges</vt:lpstr>
      <vt:lpstr>Comparing suitable NVDIA GPUs</vt:lpstr>
      <vt:lpstr>Architecture Decision: What can we work with?</vt:lpstr>
      <vt:lpstr>Limiting factor is GPU RAM: Quantization</vt:lpstr>
      <vt:lpstr>Bitsandbytes: Most straight forward approach to quantization</vt:lpstr>
      <vt:lpstr>Architecture Decision: Smaller Model vs Quantiztion</vt:lpstr>
      <vt:lpstr>Hands-On:  Quantize Meta-Llama 3.1 8B </vt:lpstr>
      <vt:lpstr>Local machine without NVIDIA GPU</vt:lpstr>
      <vt:lpstr>60 Minuten</vt:lpstr>
      <vt:lpstr>Coffee Break</vt:lpstr>
      <vt:lpstr>Larger Decoder Models</vt:lpstr>
      <vt:lpstr>Architecture Decision: Big Models on Heavy Hardware ?</vt:lpstr>
      <vt:lpstr>Option: Mixtral 8x7B</vt:lpstr>
      <vt:lpstr>Option: Llama 3.1 70B</vt:lpstr>
      <vt:lpstr>Big Model, Inference Server &amp; GPU</vt:lpstr>
      <vt:lpstr>It works:  Mixtral 8x7B on 2xH100 NVL using TGI</vt:lpstr>
      <vt:lpstr>GB200 - Future successor to both Hopper   &amp;Ada Lovelace</vt:lpstr>
      <vt:lpstr>Evaluation</vt:lpstr>
      <vt:lpstr>System Architecture</vt:lpstr>
      <vt:lpstr>System Architecture</vt:lpstr>
      <vt:lpstr>Evaluation on text results</vt:lpstr>
      <vt:lpstr>Evaluation on text results</vt:lpstr>
      <vt:lpstr>Evaluation on text results</vt:lpstr>
      <vt:lpstr>LLM as a judge: Idea</vt:lpstr>
      <vt:lpstr>G-Eval: Goal</vt:lpstr>
      <vt:lpstr>Demo:  Evaluation on Prem Notebook</vt:lpstr>
      <vt:lpstr>System Architecture: Evaluation</vt:lpstr>
      <vt:lpstr>Demo:  Online Eval in ProPlanner</vt:lpstr>
      <vt:lpstr>Evaluation Issues</vt:lpstr>
      <vt:lpstr>Your Experience ?</vt:lpstr>
      <vt:lpstr>Eval Frameworks</vt:lpstr>
      <vt:lpstr>Wrap Up</vt:lpstr>
      <vt:lpstr>Key takeaways</vt:lpstr>
      <vt:lpstr>Collection of notebooks used</vt:lpstr>
      <vt:lpstr>Thank you</vt:lpstr>
      <vt:lpstr>PowerPoint Presentation</vt:lpstr>
      <vt:lpstr>PowerPoint Presentation</vt:lpstr>
      <vt:lpstr>Collection of notebooks used</vt:lpstr>
      <vt:lpstr>LLM Drift Detection</vt:lpstr>
      <vt:lpstr>Finding Drift in Embeddings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Oliver Zeigermann</dc:creator>
  <cp:lastModifiedBy>Christian uruk</cp:lastModifiedBy>
  <cp:revision>62</cp:revision>
  <dcterms:created xsi:type="dcterms:W3CDTF">2019-10-15T07:31:09Z</dcterms:created>
  <dcterms:modified xsi:type="dcterms:W3CDTF">2024-08-30T16:39:58Z</dcterms:modified>
</cp:coreProperties>
</file>